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312" r:id="rId5"/>
    <p:sldId id="299" r:id="rId6"/>
    <p:sldId id="260" r:id="rId7"/>
    <p:sldId id="261" r:id="rId8"/>
    <p:sldId id="262" r:id="rId9"/>
    <p:sldId id="263" r:id="rId10"/>
    <p:sldId id="264" r:id="rId11"/>
    <p:sldId id="266" r:id="rId12"/>
    <p:sldId id="267" r:id="rId13"/>
    <p:sldId id="268" r:id="rId14"/>
    <p:sldId id="269" r:id="rId15"/>
    <p:sldId id="270" r:id="rId16"/>
    <p:sldId id="309" r:id="rId17"/>
    <p:sldId id="310" r:id="rId18"/>
    <p:sldId id="301" r:id="rId19"/>
    <p:sldId id="302" r:id="rId20"/>
    <p:sldId id="303" r:id="rId21"/>
    <p:sldId id="304" r:id="rId22"/>
    <p:sldId id="283" r:id="rId23"/>
    <p:sldId id="281" r:id="rId24"/>
    <p:sldId id="313" r:id="rId25"/>
    <p:sldId id="314" r:id="rId26"/>
    <p:sldId id="315" r:id="rId27"/>
    <p:sldId id="319" r:id="rId28"/>
    <p:sldId id="320" r:id="rId29"/>
    <p:sldId id="321" r:id="rId30"/>
    <p:sldId id="284" r:id="rId31"/>
    <p:sldId id="316" r:id="rId32"/>
    <p:sldId id="305" r:id="rId33"/>
    <p:sldId id="306" r:id="rId34"/>
    <p:sldId id="317" r:id="rId35"/>
    <p:sldId id="318"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DemoBldgProj!$D$153:$D$164</c:f>
              <c:strCache>
                <c:ptCount val="12"/>
                <c:pt idx="0">
                  <c:v>Non-dom_1</c:v>
                </c:pt>
                <c:pt idx="1">
                  <c:v>Ad(&lt;60)1_1</c:v>
                </c:pt>
                <c:pt idx="2">
                  <c:v>Ad(&lt;60)2_2</c:v>
                </c:pt>
                <c:pt idx="3">
                  <c:v>Ad(&gt;60)1_1</c:v>
                </c:pt>
                <c:pt idx="4">
                  <c:v>Ad(&gt;60)2_2</c:v>
                </c:pt>
                <c:pt idx="5">
                  <c:v>Ad3_3</c:v>
                </c:pt>
                <c:pt idx="6">
                  <c:v>Ad1Ch1_2</c:v>
                </c:pt>
                <c:pt idx="7">
                  <c:v>Ad2Ch1_3</c:v>
                </c:pt>
                <c:pt idx="8">
                  <c:v>Ad2Ch2_4</c:v>
                </c:pt>
                <c:pt idx="9">
                  <c:v>Ad2Ch3_5</c:v>
                </c:pt>
                <c:pt idx="10">
                  <c:v>Ad2Ch4_6</c:v>
                </c:pt>
                <c:pt idx="11">
                  <c:v>Ad2Ch5_7</c:v>
                </c:pt>
              </c:strCache>
            </c:strRef>
          </c:cat>
          <c:val>
            <c:numRef>
              <c:f>DemoBldgProj!$E$153:$E$164</c:f>
              <c:numCache>
                <c:formatCode>General</c:formatCode>
                <c:ptCount val="12"/>
                <c:pt idx="0">
                  <c:v>4.1292262077331543</c:v>
                </c:pt>
                <c:pt idx="1">
                  <c:v>2.597430944442749</c:v>
                </c:pt>
                <c:pt idx="2">
                  <c:v>5.3296232223510804</c:v>
                </c:pt>
                <c:pt idx="3">
                  <c:v>11.218385696411048</c:v>
                </c:pt>
                <c:pt idx="4">
                  <c:v>4.0771617889404324</c:v>
                </c:pt>
                <c:pt idx="5">
                  <c:v>1.7886401414871345</c:v>
                </c:pt>
                <c:pt idx="6">
                  <c:v>1.6915506124496458</c:v>
                </c:pt>
                <c:pt idx="7">
                  <c:v>2.1765687465667742</c:v>
                </c:pt>
                <c:pt idx="8">
                  <c:v>2.7410418987274636</c:v>
                </c:pt>
                <c:pt idx="9">
                  <c:v>0.95173901319505039</c:v>
                </c:pt>
                <c:pt idx="10">
                  <c:v>0.18917885422706604</c:v>
                </c:pt>
                <c:pt idx="11">
                  <c:v>7.879195362329483E-2</c:v>
                </c:pt>
              </c:numCache>
            </c:numRef>
          </c:val>
        </c:ser>
        <c:dLbls>
          <c:showLegendKey val="0"/>
          <c:showVal val="0"/>
          <c:showCatName val="0"/>
          <c:showSerName val="0"/>
          <c:showPercent val="0"/>
          <c:showBubbleSize val="0"/>
        </c:dLbls>
        <c:gapWidth val="150"/>
        <c:axId val="141905280"/>
        <c:axId val="156898432"/>
      </c:barChart>
      <c:catAx>
        <c:axId val="141905280"/>
        <c:scaling>
          <c:orientation val="minMax"/>
        </c:scaling>
        <c:delete val="0"/>
        <c:axPos val="l"/>
        <c:numFmt formatCode="General" sourceLinked="1"/>
        <c:majorTickMark val="out"/>
        <c:minorTickMark val="none"/>
        <c:tickLblPos val="nextTo"/>
        <c:crossAx val="156898432"/>
        <c:crosses val="autoZero"/>
        <c:auto val="1"/>
        <c:lblAlgn val="ctr"/>
        <c:lblOffset val="100"/>
        <c:noMultiLvlLbl val="0"/>
      </c:catAx>
      <c:valAx>
        <c:axId val="156898432"/>
        <c:scaling>
          <c:orientation val="minMax"/>
        </c:scaling>
        <c:delete val="0"/>
        <c:axPos val="b"/>
        <c:majorGridlines/>
        <c:title>
          <c:tx>
            <c:rich>
              <a:bodyPr/>
              <a:lstStyle/>
              <a:p>
                <a:pPr>
                  <a:defRPr/>
                </a:pPr>
                <a:r>
                  <a:rPr lang="en-US"/>
                  <a:t>M</a:t>
                </a:r>
              </a:p>
            </c:rich>
          </c:tx>
          <c:layout/>
          <c:overlay val="0"/>
        </c:title>
        <c:numFmt formatCode="General" sourceLinked="1"/>
        <c:majorTickMark val="out"/>
        <c:minorTickMark val="none"/>
        <c:tickLblPos val="nextTo"/>
        <c:crossAx val="141905280"/>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9D5E6-26A5-40EC-A6F2-A5BECA7FE083}" type="datetimeFigureOut">
              <a:rPr lang="en-US" smtClean="0"/>
              <a:pPr/>
              <a:t>1/9/2013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BBBB9-6CBE-4A47-8928-42D0F314BFD0}" type="slidenum">
              <a:rPr lang="en-GB" smtClean="0"/>
              <a:pPr/>
              <a:t>‹#›</a:t>
            </a:fld>
            <a:endParaRPr lang="en-GB"/>
          </a:p>
        </p:txBody>
      </p:sp>
    </p:spTree>
    <p:extLst>
      <p:ext uri="{BB962C8B-B14F-4D97-AF65-F5344CB8AC3E}">
        <p14:creationId xmlns:p14="http://schemas.microsoft.com/office/powerpoint/2010/main" val="327887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1F8A-EE7A-4302-8843-869D07A528A7}" type="slidenum">
              <a:rPr lang="en-GB"/>
              <a:pPr/>
              <a:t>1</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6B18871-D00A-4036-B3C9-C9BF17FFA133}" type="slidenum">
              <a:rPr lang="en-US" smtClean="0"/>
              <a:pPr>
                <a:defRPr/>
              </a:pPr>
              <a:t>10</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FCEB3D5C-F85D-4D2D-BD53-9110F1836BEC}" type="slidenum">
              <a:rPr lang="en-US" smtClean="0">
                <a:latin typeface="Arial" pitchFamily="34" charset="0"/>
              </a:rPr>
              <a:pPr>
                <a:defRPr/>
              </a:pPr>
              <a:t>11</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913D758-C531-4502-BE49-889EFCF55503}" type="slidenum">
              <a:rPr lang="en-US" smtClean="0">
                <a:latin typeface="Arial" pitchFamily="34" charset="0"/>
              </a:rPr>
              <a:pPr>
                <a:defRPr/>
              </a:pPr>
              <a:t>12</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2E003B7-3436-4CCF-B480-0197B3CF267F}" type="slidenum">
              <a:rPr lang="en-US" smtClean="0"/>
              <a:pPr>
                <a:defRPr/>
              </a:pPr>
              <a:t>13</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C94C376-648A-420A-96CA-5C1C26E5B6C1}" type="slidenum">
              <a:rPr lang="en-US" smtClean="0"/>
              <a:pPr>
                <a:defRPr/>
              </a:pPr>
              <a:t>14</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AE09568E-311A-434E-8408-5726DD75B47A}" type="slidenum">
              <a:rPr lang="en-US" smtClean="0"/>
              <a:pPr>
                <a:defRPr/>
              </a:pPr>
              <a:t>15</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773096D3-F5D0-4FAC-A854-7776302181E7}" type="slidenum">
              <a:rPr lang="en-US" smtClean="0"/>
              <a:pPr>
                <a:defRPr/>
              </a:pPr>
              <a:t>16</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52A62BE-64B7-4D2E-8062-A4CC2F844948}" type="slidenum">
              <a:rPr lang="en-US" smtClean="0"/>
              <a:pPr>
                <a:defRPr/>
              </a:pPr>
              <a:t>17</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7CD08-83AD-4872-B3A6-45062F4791C0}" type="slidenum">
              <a:rPr lang="en-US"/>
              <a:pPr>
                <a:defRPr/>
              </a:pPr>
              <a:t>24</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288F0439-4553-4B19-A4AC-F5CBBDE91471}" type="slidenum">
              <a:rPr lang="en-US"/>
              <a:pPr>
                <a:defRPr/>
              </a:pPr>
              <a:t>25</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p:txBody>
          <a:bodyPr/>
          <a:lstStyle/>
          <a:p>
            <a:pPr>
              <a:defRPr/>
            </a:pPr>
            <a:fld id="{7D9845A3-DF32-4D37-ABBB-EC2DC7846205}" type="slidenum">
              <a:rPr lang="en-GB" smtClean="0"/>
              <a:pPr>
                <a:defRPr/>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5C7CB1C-FBC4-4F02-BD68-A2582595A74C}" type="slidenum">
              <a:rPr lang="en-GB" smtClean="0"/>
              <a:pPr>
                <a:defRPr/>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72ED61-047F-44DB-8AD0-79BB735E7487}"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83660938-3B3E-450C-899B-6AF953BF1DC7}" type="slidenum">
              <a:rPr lang="en-US" smtClean="0"/>
              <a:pPr>
                <a:defRPr/>
              </a:pPr>
              <a:t>29</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45B04E4-0CBB-4956-967C-D3C34B321706}" type="slidenum">
              <a:rPr lang="en-US" smtClean="0"/>
              <a:pPr>
                <a:defRPr/>
              </a:pPr>
              <a:t>3</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49098E0F-D3B7-45DB-9352-DFAC5A53E6A0}" type="slidenum">
              <a:rPr lang="en-US" smtClean="0"/>
              <a:pPr>
                <a:defRPr/>
              </a:pPr>
              <a:t>30</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12459337-D584-45EB-B578-FCCB151058E9}" type="slidenum">
              <a:rPr lang="en-US" smtClean="0"/>
              <a:pPr>
                <a:defRPr/>
              </a:pPr>
              <a:t>31</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56224B99-126E-4DE4-9557-2831E12FB826}" type="slidenum">
              <a:rPr lang="en-GB"/>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DCF7641F-4A9D-4790-807A-5293573CE9C2}" type="slidenum">
              <a:rPr lang="en-GB"/>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A50A57F-3AC9-4942-B3B1-2143E1EF31EE}" type="slidenum">
              <a:rPr lang="en-US" smtClean="0"/>
              <a:pPr/>
              <a:t>34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A50A57F-3AC9-4942-B3B1-2143E1EF31EE}" type="slidenum">
              <a:rPr lang="en-US" smtClean="0"/>
              <a:pPr/>
              <a:t>35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83BBBB9-6CBE-4A47-8928-42D0F314BFD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45B04E4-0CBB-4956-967C-D3C34B321706}" type="slidenum">
              <a:rPr lang="en-US" smtClean="0"/>
              <a:pPr>
                <a:defRPr/>
              </a:pPr>
              <a:t>5</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8F94CC17-27FB-4E58-A79D-DA3171133620}" type="slidenum">
              <a:rPr lang="en-US" smtClean="0"/>
              <a:pPr>
                <a:defRPr/>
              </a:pPr>
              <a:t>6</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FFFCABFD-4A83-4E26-BC01-D0133BF5BA0F}" type="slidenum">
              <a:rPr lang="en-US" smtClean="0"/>
              <a:pPr>
                <a:defRPr/>
              </a:pPr>
              <a:t>7</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645F2295-E2AC-4570-90AA-85AF7BAA5C2F}" type="slidenum">
              <a:rPr lang="en-US" smtClean="0"/>
              <a:pPr>
                <a:defRPr/>
              </a:pPr>
              <a:t>8</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E97919-858E-464C-8A9C-4FF00388F7FC}" type="slidenum">
              <a:rPr lang="en-US" smtClean="0"/>
              <a:pPr>
                <a:defRPr/>
              </a:pPr>
              <a:t>9</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D2F96E6C-F5BD-4C97-81BE-6AC19EA95D08}" type="datetimeFigureOut">
              <a:rPr lang="en-US" smtClean="0"/>
              <a:pPr/>
              <a:t>1/9/2013</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D2F96E6C-F5BD-4C97-81BE-6AC19EA95D08}" type="datetimeFigureOut">
              <a:rPr lang="en-US" smtClean="0"/>
              <a:pPr/>
              <a:t>1/9/2013</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D2F96E6C-F5BD-4C97-81BE-6AC19EA95D08}" type="datetimeFigureOut">
              <a:rPr lang="en-US" smtClean="0"/>
              <a:pPr/>
              <a:t>1/9/2013</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F96E6C-F5BD-4C97-81BE-6AC19EA95D08}" type="datetimeFigureOut">
              <a:rPr lang="en-US" smtClean="0"/>
              <a:pPr/>
              <a:t>1/9/2013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B80DAC-BE86-4918-A6F9-7326087BCC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D2F96E6C-F5BD-4C97-81BE-6AC19EA95D08}" type="datetimeFigureOut">
              <a:rPr lang="en-US" smtClean="0"/>
              <a:pPr/>
              <a:t>1/9/2013</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BBB80DAC-BE86-4918-A6F9-7326087BCC46}" type="slidenum">
              <a:rPr lang="en-GB" smtClean="0"/>
              <a:pPr/>
              <a:t>‹#›</a:t>
            </a:fld>
            <a:endParaRPr lang="en-GB"/>
          </a:p>
        </p:txBody>
      </p:sp>
      <p:pic>
        <p:nvPicPr>
          <p:cNvPr id="41991" name="Picture 7" descr="Black1024"/>
          <p:cNvPicPr>
            <a:picLocks noChangeAspect="1" noChangeArrowheads="1"/>
          </p:cNvPicPr>
          <p:nvPr/>
        </p:nvPicPr>
        <p:blipFill>
          <a:blip r:embed="rId21"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ukerc.rl.ac.uk/Landscapes/Modelling.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pPr algn="l"/>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chemeClr val="tx1"/>
                </a:solidFill>
              </a:rPr>
              <a:t>Introduction</a:t>
            </a:r>
            <a:br>
              <a:rPr lang="en-GB" sz="2400" b="1" dirty="0" smtClean="0">
                <a:solidFill>
                  <a:schemeClr val="tx1"/>
                </a:solidFill>
              </a:rPr>
            </a:br>
            <a:r>
              <a:rPr lang="en-GB" sz="2400" b="1" dirty="0" smtClean="0">
                <a:solidFill>
                  <a:schemeClr val="tx1"/>
                </a:solidFill>
              </a:rPr>
              <a:t/>
            </a:r>
            <a:br>
              <a:rPr lang="en-GB" sz="2400" b="1" dirty="0" smtClean="0">
                <a:solidFill>
                  <a:schemeClr val="tx1"/>
                </a:solidFill>
              </a:rPr>
            </a:br>
            <a:r>
              <a:rPr lang="en-GB" b="1" dirty="0" smtClean="0">
                <a:solidFill>
                  <a:schemeClr val="accent1">
                    <a:lumMod val="75000"/>
                  </a:schemeClr>
                </a:solidFill>
              </a:rPr>
              <a:t>Society</a:t>
            </a:r>
            <a:r>
              <a:rPr lang="en-GB" b="1" dirty="0" smtClean="0">
                <a:solidFill>
                  <a:srgbClr val="33CC33"/>
                </a:solidFill>
              </a:rPr>
              <a:t> </a:t>
            </a:r>
            <a:r>
              <a:rPr lang="en-GB" b="1" dirty="0" smtClean="0">
                <a:solidFill>
                  <a:srgbClr val="FF0000"/>
                </a:solidFill>
              </a:rPr>
              <a:t>Energy</a:t>
            </a:r>
            <a:r>
              <a:rPr lang="en-GB" b="1" dirty="0" smtClean="0">
                <a:solidFill>
                  <a:srgbClr val="33CC33"/>
                </a:solidFill>
              </a:rPr>
              <a:t> Environment </a:t>
            </a:r>
            <a:r>
              <a:rPr lang="en-GB" b="1" dirty="0" smtClean="0"/>
              <a:t>systems modelling</a:t>
            </a:r>
            <a:r>
              <a:rPr lang="en-GB" sz="2400" b="1" dirty="0" smtClean="0"/>
              <a:t/>
            </a:r>
            <a:br>
              <a:rPr lang="en-GB" sz="2400" b="1" dirty="0" smtClean="0"/>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sz="1400" dirty="0"/>
              <a:t/>
            </a:r>
            <a:br>
              <a:rPr lang="en-GB" sz="1400" dirty="0"/>
            </a:br>
            <a:endParaRPr lang="en-GB" sz="1400" dirty="0"/>
          </a:p>
        </p:txBody>
      </p:sp>
      <p:sp>
        <p:nvSpPr>
          <p:cNvPr id="208899" name="Rectangle 3"/>
          <p:cNvSpPr>
            <a:spLocks noGrp="1" noChangeArrowheads="1"/>
          </p:cNvSpPr>
          <p:nvPr>
            <p:ph type="subTitle" idx="1"/>
          </p:nvPr>
        </p:nvSpPr>
        <p:spPr>
          <a:xfrm>
            <a:off x="2143108" y="4429132"/>
            <a:ext cx="6400800" cy="1752600"/>
          </a:xfrm>
        </p:spPr>
        <p:txBody>
          <a:bodyPr/>
          <a:lstStyle/>
          <a:p>
            <a:pPr algn="r">
              <a:buFontTx/>
              <a:buNone/>
            </a:pPr>
            <a:endParaRPr lang="en-GB" dirty="0" smtClean="0"/>
          </a:p>
          <a:p>
            <a:pPr algn="r"/>
            <a:r>
              <a:rPr lang="en-GB" b="1" dirty="0" smtClean="0"/>
              <a:t> </a:t>
            </a:r>
          </a:p>
          <a:p>
            <a:pPr algn="r"/>
            <a:r>
              <a:rPr lang="en-GB" dirty="0" smtClean="0"/>
              <a:t>Mark </a:t>
            </a:r>
            <a:r>
              <a:rPr lang="en-GB" dirty="0"/>
              <a:t>Barrett </a:t>
            </a:r>
          </a:p>
          <a:p>
            <a:pPr algn="r">
              <a:buFontTx/>
              <a:buNone/>
            </a:pPr>
            <a:r>
              <a:rPr lang="en-GB" dirty="0">
                <a:hlinkClick r:id="rId3" tooltip="mailto:Mark.Barrett@ucl.ac.uk"/>
              </a:rPr>
              <a:t>Mark.Barrett@ucl.ac.uk</a:t>
            </a:r>
            <a:endParaRPr lang="en-GB" dirty="0"/>
          </a:p>
          <a:p>
            <a:pPr algn="r">
              <a:buFontTx/>
              <a:buNone/>
            </a:pPr>
            <a:r>
              <a:rPr lang="en-GB" dirty="0" smtClean="0"/>
              <a:t>UCL Energy Institute</a:t>
            </a: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850" y="836613"/>
            <a:ext cx="8489950" cy="504825"/>
          </a:xfrm>
        </p:spPr>
        <p:txBody>
          <a:bodyPr/>
          <a:lstStyle/>
          <a:p>
            <a:pPr eaLnBrk="1" hangingPunct="1"/>
            <a:r>
              <a:rPr lang="en-US" sz="1500" smtClean="0"/>
              <a:t>Leviathan appears</a:t>
            </a:r>
          </a:p>
        </p:txBody>
      </p:sp>
      <p:sp>
        <p:nvSpPr>
          <p:cNvPr id="13316" name="Rectangle 3"/>
          <p:cNvSpPr>
            <a:spLocks noGrp="1" noChangeArrowheads="1"/>
          </p:cNvSpPr>
          <p:nvPr>
            <p:ph idx="1"/>
          </p:nvPr>
        </p:nvSpPr>
        <p:spPr>
          <a:xfrm>
            <a:off x="611188" y="1773238"/>
            <a:ext cx="7920037" cy="3959225"/>
          </a:xfrm>
          <a:noFill/>
        </p:spPr>
        <p:txBody>
          <a:bodyPr/>
          <a:lstStyle/>
          <a:p>
            <a:pPr eaLnBrk="1" hangingPunct="1"/>
            <a:endParaRPr lang="en-US" smtClean="0"/>
          </a:p>
          <a:p>
            <a:pPr eaLnBrk="1" hangingPunct="1"/>
            <a:endParaRPr lang="en-US" smtClean="0"/>
          </a:p>
        </p:txBody>
      </p:sp>
      <p:sp>
        <p:nvSpPr>
          <p:cNvPr id="13314"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E6948072-9DEC-4957-AD6B-63C5BA2D1324}" type="slidenum">
              <a:rPr lang="en-US"/>
              <a:pPr algn="r"/>
              <a:t>10</a:t>
            </a:fld>
            <a:endParaRPr lang="en-US"/>
          </a:p>
        </p:txBody>
      </p:sp>
      <p:sp>
        <p:nvSpPr>
          <p:cNvPr id="13317" name="Rectangle 4"/>
          <p:cNvSpPr>
            <a:spLocks noChangeArrowheads="1"/>
          </p:cNvSpPr>
          <p:nvPr/>
        </p:nvSpPr>
        <p:spPr bwMode="auto">
          <a:xfrm>
            <a:off x="468313" y="1268413"/>
            <a:ext cx="8064500" cy="4824412"/>
          </a:xfrm>
          <a:prstGeom prst="rect">
            <a:avLst/>
          </a:prstGeom>
          <a:noFill/>
          <a:ln w="9525">
            <a:noFill/>
            <a:miter lim="800000"/>
            <a:headEnd/>
            <a:tailEnd/>
          </a:ln>
        </p:spPr>
        <p:txBody>
          <a:bodyPr/>
          <a:lstStyle/>
          <a:p>
            <a:pPr marL="342900" indent="-342900">
              <a:spcBef>
                <a:spcPct val="20000"/>
              </a:spcBef>
              <a:buFontTx/>
              <a:buChar char="•"/>
            </a:pPr>
            <a:endParaRPr lang="en-US" sz="1000"/>
          </a:p>
          <a:p>
            <a:pPr marL="342900" indent="-342900">
              <a:spcBef>
                <a:spcPct val="20000"/>
              </a:spcBef>
              <a:buFontTx/>
              <a:buChar char="•"/>
            </a:pPr>
            <a:endParaRPr lang="en-US" sz="1000"/>
          </a:p>
        </p:txBody>
      </p:sp>
      <p:sp>
        <p:nvSpPr>
          <p:cNvPr id="13318" name="Rectangle 5"/>
          <p:cNvSpPr>
            <a:spLocks noChangeArrowheads="1"/>
          </p:cNvSpPr>
          <p:nvPr/>
        </p:nvSpPr>
        <p:spPr bwMode="auto">
          <a:xfrm>
            <a:off x="684213" y="1484313"/>
            <a:ext cx="8064500" cy="4824412"/>
          </a:xfrm>
          <a:prstGeom prst="rect">
            <a:avLst/>
          </a:prstGeom>
          <a:noFill/>
          <a:ln w="9525">
            <a:noFill/>
            <a:miter lim="800000"/>
            <a:headEnd/>
            <a:tailEnd/>
          </a:ln>
        </p:spPr>
        <p:txBody>
          <a:bodyPr/>
          <a:lstStyle/>
          <a:p>
            <a:pPr marL="342900" indent="-342900">
              <a:spcBef>
                <a:spcPct val="20000"/>
              </a:spcBef>
              <a:buFontTx/>
              <a:buChar char="•"/>
            </a:pPr>
            <a:r>
              <a:rPr lang="en-US" sz="1300"/>
              <a:t>Leviathan : t</a:t>
            </a:r>
            <a:r>
              <a:rPr lang="en-US" sz="1400"/>
              <a:t>he social organism</a:t>
            </a:r>
          </a:p>
          <a:p>
            <a:pPr marL="742950" lvl="1" indent="-285750">
              <a:spcBef>
                <a:spcPct val="20000"/>
              </a:spcBef>
              <a:buFontTx/>
              <a:buChar char="–"/>
            </a:pPr>
            <a:r>
              <a:rPr lang="en-GB" sz="1400"/>
              <a:t>Integration of larger numbers of people – multi multi cellular</a:t>
            </a:r>
          </a:p>
          <a:p>
            <a:pPr marL="742950" lvl="1" indent="-285750">
              <a:spcBef>
                <a:spcPct val="20000"/>
              </a:spcBef>
              <a:buFontTx/>
              <a:buChar char="–"/>
            </a:pPr>
            <a:r>
              <a:rPr lang="en-GB" sz="1400"/>
              <a:t>Specialisation</a:t>
            </a:r>
          </a:p>
          <a:p>
            <a:pPr marL="742950" lvl="1" indent="-285750">
              <a:spcBef>
                <a:spcPct val="20000"/>
              </a:spcBef>
              <a:buFontTx/>
              <a:buChar char="–"/>
            </a:pPr>
            <a:r>
              <a:rPr lang="en-GB" sz="1400"/>
              <a:t>Information storage</a:t>
            </a:r>
          </a:p>
          <a:p>
            <a:pPr marL="742950" lvl="1" indent="-285750">
              <a:spcBef>
                <a:spcPct val="20000"/>
              </a:spcBef>
              <a:buFontTx/>
              <a:buChar char="–"/>
            </a:pPr>
            <a:endParaRPr lang="en-US" sz="1400"/>
          </a:p>
          <a:p>
            <a:pPr marL="342900" indent="-342900">
              <a:spcBef>
                <a:spcPct val="20000"/>
              </a:spcBef>
              <a:buFontTx/>
              <a:buChar char="•"/>
            </a:pPr>
            <a:r>
              <a:rPr lang="en-US" sz="1400"/>
              <a:t>Extend body’s abilities with exosomatic technologies</a:t>
            </a:r>
          </a:p>
          <a:p>
            <a:pPr marL="742950" lvl="1" indent="-285750">
              <a:spcBef>
                <a:spcPct val="20000"/>
              </a:spcBef>
              <a:buFontTx/>
              <a:buChar char="–"/>
            </a:pPr>
            <a:r>
              <a:rPr lang="en-US" sz="1400"/>
              <a:t>Caves</a:t>
            </a:r>
          </a:p>
          <a:p>
            <a:pPr marL="742950" lvl="1" indent="-285750">
              <a:spcBef>
                <a:spcPct val="20000"/>
              </a:spcBef>
              <a:buFontTx/>
              <a:buChar char="–"/>
            </a:pPr>
            <a:r>
              <a:rPr lang="en-US" sz="1400"/>
              <a:t>Clothing</a:t>
            </a:r>
          </a:p>
          <a:p>
            <a:pPr marL="742950" lvl="1" indent="-285750">
              <a:spcBef>
                <a:spcPct val="20000"/>
              </a:spcBef>
              <a:buFontTx/>
              <a:buChar char="–"/>
            </a:pPr>
            <a:r>
              <a:rPr lang="en-US" sz="1400"/>
              <a:t>Tools, weapons</a:t>
            </a:r>
          </a:p>
          <a:p>
            <a:pPr marL="742950" lvl="1" indent="-285750">
              <a:spcBef>
                <a:spcPct val="20000"/>
              </a:spcBef>
              <a:buFontTx/>
              <a:buChar char="–"/>
            </a:pPr>
            <a:r>
              <a:rPr lang="en-GB" sz="1400"/>
              <a:t>Energy (food) storage – living and dead</a:t>
            </a:r>
          </a:p>
          <a:p>
            <a:pPr marL="742950" lvl="1" indent="-285750">
              <a:spcBef>
                <a:spcPct val="20000"/>
              </a:spcBef>
              <a:buFontTx/>
              <a:buChar char="–"/>
            </a:pPr>
            <a:endParaRPr lang="en-US" sz="1400"/>
          </a:p>
          <a:p>
            <a:pPr marL="342900" indent="-342900">
              <a:spcBef>
                <a:spcPct val="20000"/>
              </a:spcBef>
              <a:buFontTx/>
              <a:buChar char="•"/>
            </a:pPr>
            <a:r>
              <a:rPr lang="en-GB" sz="1400"/>
              <a:t>Leviathan’s energy supply revolutions</a:t>
            </a:r>
          </a:p>
          <a:p>
            <a:pPr marL="742950" lvl="1" indent="-285750">
              <a:spcBef>
                <a:spcPct val="20000"/>
              </a:spcBef>
              <a:buFontTx/>
              <a:buChar char="–"/>
            </a:pPr>
            <a:r>
              <a:rPr lang="en-GB" sz="1400"/>
              <a:t>50000 years: The </a:t>
            </a:r>
            <a:r>
              <a:rPr lang="en-GB" sz="1400" b="1"/>
              <a:t>first</a:t>
            </a:r>
            <a:r>
              <a:rPr lang="en-GB" sz="1400"/>
              <a:t> – agriculture. Allowed human settlements.</a:t>
            </a:r>
          </a:p>
          <a:p>
            <a:pPr marL="742950" lvl="1" indent="-285750">
              <a:spcBef>
                <a:spcPct val="20000"/>
              </a:spcBef>
              <a:buFontTx/>
              <a:buChar char="–"/>
            </a:pPr>
            <a:r>
              <a:rPr lang="en-GB" sz="1400"/>
              <a:t>5000 years: The </a:t>
            </a:r>
            <a:r>
              <a:rPr lang="en-GB" sz="1400" b="1"/>
              <a:t>second</a:t>
            </a:r>
            <a:r>
              <a:rPr lang="en-GB" sz="1400"/>
              <a:t> – animal power</a:t>
            </a:r>
          </a:p>
          <a:p>
            <a:pPr marL="742950" lvl="1" indent="-285750">
              <a:spcBef>
                <a:spcPct val="20000"/>
              </a:spcBef>
              <a:buFontTx/>
              <a:buChar char="–"/>
            </a:pPr>
            <a:r>
              <a:rPr lang="en-GB" sz="1400"/>
              <a:t>2000 years: The </a:t>
            </a:r>
            <a:r>
              <a:rPr lang="en-GB" sz="1400" b="1"/>
              <a:t>third</a:t>
            </a:r>
            <a:r>
              <a:rPr lang="en-GB" sz="1400"/>
              <a:t> – renewable energy (solar, wind, tidal)</a:t>
            </a:r>
          </a:p>
          <a:p>
            <a:pPr marL="742950" lvl="1" indent="-285750">
              <a:spcBef>
                <a:spcPct val="20000"/>
              </a:spcBef>
              <a:buFontTx/>
              <a:buChar char="–"/>
            </a:pPr>
            <a:r>
              <a:rPr lang="en-GB" sz="1400"/>
              <a:t>1000 years: The </a:t>
            </a:r>
            <a:r>
              <a:rPr lang="en-GB" sz="1400" b="1"/>
              <a:t>fourth</a:t>
            </a:r>
            <a:r>
              <a:rPr lang="en-GB" sz="1400"/>
              <a:t>  - the discovery of the fossil carbon stores</a:t>
            </a:r>
          </a:p>
          <a:p>
            <a:pPr marL="742950" lvl="1" indent="-285750">
              <a:spcBef>
                <a:spcPct val="20000"/>
              </a:spcBef>
              <a:buFontTx/>
              <a:buChar char="–"/>
            </a:pPr>
            <a:endParaRPr lang="en-GB" sz="1400"/>
          </a:p>
          <a:p>
            <a:pPr marL="742950" lvl="1" indent="-285750">
              <a:spcBef>
                <a:spcPct val="20000"/>
              </a:spcBef>
              <a:buFontTx/>
              <a:buChar char="–"/>
            </a:pPr>
            <a:r>
              <a:rPr lang="en-GB" sz="1400"/>
              <a:t>The </a:t>
            </a:r>
            <a:r>
              <a:rPr lang="en-GB" sz="1400" b="1"/>
              <a:t>fifth</a:t>
            </a:r>
            <a:r>
              <a:rPr lang="en-GB" sz="1400"/>
              <a:t> revolution – back to the third – renewable energy</a:t>
            </a:r>
            <a:endParaRPr lang="en-US" sz="1400"/>
          </a:p>
          <a:p>
            <a:pPr marL="342900" indent="-342900">
              <a:spcBef>
                <a:spcPct val="20000"/>
              </a:spcBef>
              <a:buFontTx/>
              <a:buChar char="•"/>
            </a:pPr>
            <a:endParaRPr 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850" y="765175"/>
            <a:ext cx="8489950" cy="576263"/>
          </a:xfrm>
        </p:spPr>
        <p:txBody>
          <a:bodyPr/>
          <a:lstStyle/>
          <a:p>
            <a:pPr eaLnBrk="1" hangingPunct="1"/>
            <a:r>
              <a:rPr lang="en-US" sz="1500" smtClean="0"/>
              <a:t>Homo multicellulus – a life in boxes</a:t>
            </a:r>
          </a:p>
        </p:txBody>
      </p:sp>
      <p:sp>
        <p:nvSpPr>
          <p:cNvPr id="14340" name="Rectangle 3"/>
          <p:cNvSpPr>
            <a:spLocks noGrp="1" noChangeArrowheads="1"/>
          </p:cNvSpPr>
          <p:nvPr>
            <p:ph idx="1"/>
          </p:nvPr>
        </p:nvSpPr>
        <p:spPr>
          <a:xfrm>
            <a:off x="642938" y="1357313"/>
            <a:ext cx="7920037" cy="4173537"/>
          </a:xfrm>
          <a:noFill/>
        </p:spPr>
        <p:txBody>
          <a:bodyPr/>
          <a:lstStyle/>
          <a:p>
            <a:pPr eaLnBrk="1" hangingPunct="1"/>
            <a:r>
              <a:rPr lang="en-US" smtClean="0"/>
              <a:t>~98% of time in stationary or mobile boxes</a:t>
            </a:r>
          </a:p>
          <a:p>
            <a:pPr eaLnBrk="1" hangingPunct="1"/>
            <a:r>
              <a:rPr lang="en-US" smtClean="0"/>
              <a:t>Most services provided there: food, water, air, energy</a:t>
            </a:r>
          </a:p>
        </p:txBody>
      </p:sp>
      <p:sp>
        <p:nvSpPr>
          <p:cNvPr id="14338" name="Slide Number Placeholder 5"/>
          <p:cNvSpPr>
            <a:spLocks noGrp="1"/>
          </p:cNvSpPr>
          <p:nvPr>
            <p:ph type="sldNum" sz="quarter" idx="12"/>
          </p:nvPr>
        </p:nvSpPr>
        <p:spPr bwMode="auto">
          <a:xfrm>
            <a:off x="7010400" y="6381750"/>
            <a:ext cx="2133600" cy="476250"/>
          </a:xfrm>
          <a:prstGeom prst="rect">
            <a:avLst/>
          </a:prstGeom>
          <a:noFill/>
          <a:ln>
            <a:miter lim="800000"/>
            <a:headEnd/>
            <a:tailEnd/>
          </a:ln>
        </p:spPr>
        <p:txBody>
          <a:bodyPr/>
          <a:lstStyle/>
          <a:p>
            <a:pPr algn="r"/>
            <a:fld id="{4C4FC5A0-350C-47CF-8BA3-BA9F751F39F0}" type="slidenum">
              <a:rPr lang="en-US"/>
              <a:pPr algn="r"/>
              <a:t>11</a:t>
            </a:fld>
            <a:endParaRPr lang="en-US"/>
          </a:p>
        </p:txBody>
      </p:sp>
      <p:pic>
        <p:nvPicPr>
          <p:cNvPr id="14341" name="Picture 4"/>
          <p:cNvPicPr>
            <a:picLocks noChangeAspect="1" noChangeArrowheads="1"/>
          </p:cNvPicPr>
          <p:nvPr/>
        </p:nvPicPr>
        <p:blipFill>
          <a:blip r:embed="rId3" cstate="print"/>
          <a:srcRect/>
          <a:stretch>
            <a:fillRect/>
          </a:stretch>
        </p:blipFill>
        <p:spPr bwMode="auto">
          <a:xfrm>
            <a:off x="642938" y="2143125"/>
            <a:ext cx="8208962" cy="40576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23850" y="765175"/>
            <a:ext cx="8489950" cy="576263"/>
          </a:xfrm>
        </p:spPr>
        <p:txBody>
          <a:bodyPr/>
          <a:lstStyle/>
          <a:p>
            <a:pPr eaLnBrk="1" hangingPunct="1"/>
            <a:r>
              <a:rPr lang="en-US" sz="1500" smtClean="0"/>
              <a:t>Homo multicellulus – a life in boxes</a:t>
            </a:r>
          </a:p>
        </p:txBody>
      </p:sp>
      <p:sp>
        <p:nvSpPr>
          <p:cNvPr id="15364" name="Rectangle 3"/>
          <p:cNvSpPr>
            <a:spLocks noGrp="1" noChangeArrowheads="1"/>
          </p:cNvSpPr>
          <p:nvPr>
            <p:ph idx="1"/>
          </p:nvPr>
        </p:nvSpPr>
        <p:spPr>
          <a:xfrm>
            <a:off x="0" y="1357313"/>
            <a:ext cx="7920038" cy="4173537"/>
          </a:xfrm>
          <a:noFill/>
        </p:spPr>
        <p:txBody>
          <a:bodyPr/>
          <a:lstStyle/>
          <a:p>
            <a:pPr eaLnBrk="1" hangingPunct="1"/>
            <a:endParaRPr lang="en-US" smtClean="0"/>
          </a:p>
        </p:txBody>
      </p:sp>
      <p:sp>
        <p:nvSpPr>
          <p:cNvPr id="15362" name="Slide Number Placeholder 5"/>
          <p:cNvSpPr>
            <a:spLocks noGrp="1"/>
          </p:cNvSpPr>
          <p:nvPr>
            <p:ph type="sldNum" sz="quarter" idx="12"/>
          </p:nvPr>
        </p:nvSpPr>
        <p:spPr bwMode="auto">
          <a:xfrm>
            <a:off x="7010400" y="6381750"/>
            <a:ext cx="2133600" cy="476250"/>
          </a:xfrm>
          <a:prstGeom prst="rect">
            <a:avLst/>
          </a:prstGeom>
          <a:noFill/>
          <a:ln>
            <a:miter lim="800000"/>
            <a:headEnd/>
            <a:tailEnd/>
          </a:ln>
        </p:spPr>
        <p:txBody>
          <a:bodyPr/>
          <a:lstStyle/>
          <a:p>
            <a:pPr algn="r"/>
            <a:fld id="{6529802D-F105-4023-A9F2-D92DB685FC1E}" type="slidenum">
              <a:rPr lang="en-US"/>
              <a:pPr algn="r"/>
              <a:t>12</a:t>
            </a:fld>
            <a:endParaRPr lang="en-US"/>
          </a:p>
        </p:txBody>
      </p:sp>
      <p:pic>
        <p:nvPicPr>
          <p:cNvPr id="15365" name="Picture 3"/>
          <p:cNvPicPr>
            <a:picLocks noChangeAspect="1" noChangeArrowheads="1"/>
          </p:cNvPicPr>
          <p:nvPr/>
        </p:nvPicPr>
        <p:blipFill>
          <a:blip r:embed="rId3" cstate="print"/>
          <a:srcRect/>
          <a:stretch>
            <a:fillRect/>
          </a:stretch>
        </p:blipFill>
        <p:spPr bwMode="auto">
          <a:xfrm>
            <a:off x="1071563" y="1071563"/>
            <a:ext cx="7515225"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3850" y="620713"/>
            <a:ext cx="4748213" cy="504825"/>
          </a:xfrm>
        </p:spPr>
        <p:txBody>
          <a:bodyPr/>
          <a:lstStyle/>
          <a:p>
            <a:pPr eaLnBrk="1" hangingPunct="1"/>
            <a:r>
              <a:rPr lang="en-US" sz="1500" smtClean="0"/>
              <a:t>Leviathan – community level</a:t>
            </a:r>
          </a:p>
        </p:txBody>
      </p:sp>
      <p:sp>
        <p:nvSpPr>
          <p:cNvPr id="17412" name="Rectangle 3"/>
          <p:cNvSpPr>
            <a:spLocks noGrp="1" noChangeArrowheads="1"/>
          </p:cNvSpPr>
          <p:nvPr>
            <p:ph idx="1"/>
          </p:nvPr>
        </p:nvSpPr>
        <p:spPr>
          <a:xfrm>
            <a:off x="611188" y="1773238"/>
            <a:ext cx="7920037" cy="3959225"/>
          </a:xfrm>
          <a:noFill/>
        </p:spPr>
        <p:txBody>
          <a:bodyPr/>
          <a:lstStyle/>
          <a:p>
            <a:pPr eaLnBrk="1" hangingPunct="1"/>
            <a:endParaRPr lang="en-US" smtClean="0"/>
          </a:p>
          <a:p>
            <a:pPr eaLnBrk="1" hangingPunct="1"/>
            <a:endParaRPr lang="en-US" smtClean="0"/>
          </a:p>
        </p:txBody>
      </p:sp>
      <p:sp>
        <p:nvSpPr>
          <p:cNvPr id="17410"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fld id="{EF97032B-6217-48D3-8E53-20751B399E88}" type="slidenum">
              <a:rPr lang="en-US"/>
              <a:pPr/>
              <a:t>13</a:t>
            </a:fld>
            <a:endParaRPr lang="en-US"/>
          </a:p>
        </p:txBody>
      </p:sp>
      <p:sp>
        <p:nvSpPr>
          <p:cNvPr id="17413" name="Rectangle 4"/>
          <p:cNvSpPr>
            <a:spLocks noChangeArrowheads="1"/>
          </p:cNvSpPr>
          <p:nvPr/>
        </p:nvSpPr>
        <p:spPr bwMode="auto">
          <a:xfrm>
            <a:off x="468313" y="1268413"/>
            <a:ext cx="8064500" cy="4824412"/>
          </a:xfrm>
          <a:prstGeom prst="rect">
            <a:avLst/>
          </a:prstGeom>
          <a:noFill/>
          <a:ln w="9525">
            <a:noFill/>
            <a:miter lim="800000"/>
            <a:headEnd/>
            <a:tailEnd/>
          </a:ln>
        </p:spPr>
        <p:txBody>
          <a:bodyPr/>
          <a:lstStyle/>
          <a:p>
            <a:pPr marL="342900" indent="-342900">
              <a:spcBef>
                <a:spcPct val="20000"/>
              </a:spcBef>
              <a:buFontTx/>
              <a:buChar char="•"/>
            </a:pPr>
            <a:endParaRPr lang="en-US" sz="1000"/>
          </a:p>
          <a:p>
            <a:pPr marL="342900" indent="-342900">
              <a:spcBef>
                <a:spcPct val="20000"/>
              </a:spcBef>
              <a:buFontTx/>
              <a:buChar char="•"/>
            </a:pPr>
            <a:endParaRPr lang="en-US" sz="1000"/>
          </a:p>
        </p:txBody>
      </p:sp>
      <p:sp>
        <p:nvSpPr>
          <p:cNvPr id="17414" name="Rectangle 5"/>
          <p:cNvSpPr>
            <a:spLocks noChangeArrowheads="1"/>
          </p:cNvSpPr>
          <p:nvPr/>
        </p:nvSpPr>
        <p:spPr bwMode="auto">
          <a:xfrm>
            <a:off x="285750" y="1052513"/>
            <a:ext cx="8858250" cy="4824412"/>
          </a:xfrm>
          <a:prstGeom prst="rect">
            <a:avLst/>
          </a:prstGeom>
          <a:noFill/>
          <a:ln w="9525">
            <a:noFill/>
            <a:miter lim="800000"/>
            <a:headEnd/>
            <a:tailEnd/>
          </a:ln>
        </p:spPr>
        <p:txBody>
          <a:bodyPr/>
          <a:lstStyle/>
          <a:p>
            <a:pPr marL="342900" indent="-342900">
              <a:spcBef>
                <a:spcPct val="20000"/>
              </a:spcBef>
            </a:pPr>
            <a:r>
              <a:rPr lang="en-US" sz="1400" dirty="0"/>
              <a:t>The community system designed to deliver essential resources (food, water) to inhabitants all year round.</a:t>
            </a:r>
          </a:p>
          <a:p>
            <a:pPr marL="342900" indent="-342900">
              <a:spcBef>
                <a:spcPct val="20000"/>
              </a:spcBef>
            </a:pPr>
            <a:r>
              <a:rPr lang="en-US" sz="1400" b="1" dirty="0"/>
              <a:t>Temporal</a:t>
            </a:r>
            <a:r>
              <a:rPr lang="en-US" sz="1400" dirty="0"/>
              <a:t>: energy storage for the winter: grain stores, preserved meat, livestock</a:t>
            </a:r>
          </a:p>
          <a:p>
            <a:pPr marL="342900" indent="-342900">
              <a:spcBef>
                <a:spcPct val="20000"/>
              </a:spcBef>
            </a:pPr>
            <a:r>
              <a:rPr lang="en-US" sz="1400" b="1" dirty="0"/>
              <a:t>Spatial</a:t>
            </a:r>
            <a:r>
              <a:rPr lang="en-US" sz="1400" dirty="0"/>
              <a:t>: </a:t>
            </a:r>
            <a:r>
              <a:rPr lang="en-US" sz="1400" dirty="0" err="1"/>
              <a:t>minimise</a:t>
            </a:r>
            <a:r>
              <a:rPr lang="en-US" sz="1400" dirty="0"/>
              <a:t> transport. </a:t>
            </a:r>
          </a:p>
          <a:p>
            <a:pPr marL="342900" indent="-342900">
              <a:spcBef>
                <a:spcPct val="20000"/>
              </a:spcBef>
              <a:buFontTx/>
              <a:buChar char="•"/>
            </a:pPr>
            <a:r>
              <a:rPr lang="en-US" sz="1400" dirty="0"/>
              <a:t>Water closest</a:t>
            </a:r>
          </a:p>
          <a:p>
            <a:pPr marL="342900" indent="-342900">
              <a:spcBef>
                <a:spcPct val="20000"/>
              </a:spcBef>
              <a:buFontTx/>
              <a:buChar char="•"/>
            </a:pPr>
            <a:r>
              <a:rPr lang="en-US" sz="1400" dirty="0"/>
              <a:t>Energy supply; horticulture near habitation, grazing/foraging more distant</a:t>
            </a:r>
          </a:p>
          <a:p>
            <a:pPr marL="342900" indent="-342900">
              <a:spcBef>
                <a:spcPct val="20000"/>
              </a:spcBef>
            </a:pPr>
            <a:endParaRPr lang="en-US" sz="1400" dirty="0"/>
          </a:p>
          <a:p>
            <a:pPr marL="342900" indent="-342900">
              <a:spcBef>
                <a:spcPct val="20000"/>
              </a:spcBef>
            </a:pPr>
            <a:r>
              <a:rPr lang="en-GB" sz="1400" dirty="0" err="1"/>
              <a:t>Laxton</a:t>
            </a:r>
            <a:r>
              <a:rPr lang="en-GB" sz="1400" dirty="0"/>
              <a:t> Village from Mark Pierce's map of </a:t>
            </a:r>
            <a:r>
              <a:rPr lang="en-GB" sz="1400" dirty="0" err="1"/>
              <a:t>Laxton</a:t>
            </a:r>
            <a:r>
              <a:rPr lang="en-GB" sz="1400" dirty="0"/>
              <a:t>, 1635</a:t>
            </a:r>
            <a:endParaRPr lang="en-US" sz="1400" dirty="0"/>
          </a:p>
        </p:txBody>
      </p:sp>
      <p:pic>
        <p:nvPicPr>
          <p:cNvPr id="17415" name="Picture 6"/>
          <p:cNvPicPr>
            <a:picLocks noChangeAspect="1" noChangeArrowheads="1"/>
          </p:cNvPicPr>
          <p:nvPr/>
        </p:nvPicPr>
        <p:blipFill>
          <a:blip r:embed="rId3" cstate="print"/>
          <a:srcRect/>
          <a:stretch>
            <a:fillRect/>
          </a:stretch>
        </p:blipFill>
        <p:spPr bwMode="auto">
          <a:xfrm>
            <a:off x="2500298" y="2902024"/>
            <a:ext cx="4583119" cy="3955976"/>
          </a:xfrm>
          <a:prstGeom prst="rect">
            <a:avLst/>
          </a:prstGeom>
          <a:noFill/>
          <a:ln w="9525">
            <a:noFill/>
            <a:miter lim="800000"/>
            <a:headEnd/>
            <a:tailEnd/>
          </a:ln>
        </p:spPr>
      </p:pic>
      <p:sp>
        <p:nvSpPr>
          <p:cNvPr id="17416" name="Picture 7"/>
          <p:cNvSpPr>
            <a:spLocks noChangeAspect="1" noChangeArrowheads="1"/>
          </p:cNvSpPr>
          <p:nvPr/>
        </p:nvSpPr>
        <p:spPr bwMode="auto">
          <a:xfrm>
            <a:off x="4786313" y="571500"/>
            <a:ext cx="4214812" cy="6121400"/>
          </a:xfrm>
          <a:prstGeom prst="rect">
            <a:avLst/>
          </a:prstGeom>
          <a:noFill/>
          <a:ln w="9525">
            <a:no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23850" y="620713"/>
            <a:ext cx="8489950" cy="504825"/>
          </a:xfrm>
        </p:spPr>
        <p:txBody>
          <a:bodyPr/>
          <a:lstStyle/>
          <a:p>
            <a:pPr eaLnBrk="1" hangingPunct="1"/>
            <a:r>
              <a:rPr lang="en-US" sz="1500" smtClean="0"/>
              <a:t>Leviathan – city level</a:t>
            </a:r>
          </a:p>
        </p:txBody>
      </p:sp>
      <p:sp>
        <p:nvSpPr>
          <p:cNvPr id="18436" name="Rectangle 3"/>
          <p:cNvSpPr>
            <a:spLocks noGrp="1" noChangeArrowheads="1"/>
          </p:cNvSpPr>
          <p:nvPr>
            <p:ph idx="1"/>
          </p:nvPr>
        </p:nvSpPr>
        <p:spPr>
          <a:xfrm>
            <a:off x="611188" y="1773238"/>
            <a:ext cx="7920037" cy="3959225"/>
          </a:xfrm>
          <a:noFill/>
        </p:spPr>
        <p:txBody>
          <a:bodyPr/>
          <a:lstStyle/>
          <a:p>
            <a:pPr eaLnBrk="1" hangingPunct="1"/>
            <a:endParaRPr lang="en-US" smtClean="0"/>
          </a:p>
          <a:p>
            <a:pPr eaLnBrk="1" hangingPunct="1"/>
            <a:endParaRPr lang="en-US" smtClean="0"/>
          </a:p>
        </p:txBody>
      </p:sp>
      <p:sp>
        <p:nvSpPr>
          <p:cNvPr id="18434"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fld id="{D29EC137-27E8-44E1-ACD0-A1F6EF884E2A}" type="slidenum">
              <a:rPr lang="en-US"/>
              <a:pPr/>
              <a:t>14</a:t>
            </a:fld>
            <a:endParaRPr lang="en-US"/>
          </a:p>
        </p:txBody>
      </p:sp>
      <p:sp>
        <p:nvSpPr>
          <p:cNvPr id="18437" name="Rectangle 4"/>
          <p:cNvSpPr>
            <a:spLocks noChangeArrowheads="1"/>
          </p:cNvSpPr>
          <p:nvPr/>
        </p:nvSpPr>
        <p:spPr bwMode="auto">
          <a:xfrm>
            <a:off x="468313" y="1268413"/>
            <a:ext cx="8064500" cy="4824412"/>
          </a:xfrm>
          <a:prstGeom prst="rect">
            <a:avLst/>
          </a:prstGeom>
          <a:noFill/>
          <a:ln w="9525">
            <a:noFill/>
            <a:miter lim="800000"/>
            <a:headEnd/>
            <a:tailEnd/>
          </a:ln>
        </p:spPr>
        <p:txBody>
          <a:bodyPr/>
          <a:lstStyle/>
          <a:p>
            <a:pPr marL="342900" indent="-342900">
              <a:spcBef>
                <a:spcPct val="20000"/>
              </a:spcBef>
              <a:buFontTx/>
              <a:buChar char="•"/>
            </a:pPr>
            <a:endParaRPr lang="en-US" sz="1000"/>
          </a:p>
          <a:p>
            <a:pPr marL="342900" indent="-342900">
              <a:spcBef>
                <a:spcPct val="20000"/>
              </a:spcBef>
              <a:buFontTx/>
              <a:buChar char="•"/>
            </a:pPr>
            <a:endParaRPr lang="en-US" sz="1000"/>
          </a:p>
        </p:txBody>
      </p:sp>
      <p:sp>
        <p:nvSpPr>
          <p:cNvPr id="18438" name="Rectangle 5"/>
          <p:cNvSpPr>
            <a:spLocks noChangeArrowheads="1"/>
          </p:cNvSpPr>
          <p:nvPr/>
        </p:nvSpPr>
        <p:spPr bwMode="auto">
          <a:xfrm>
            <a:off x="611188" y="1052513"/>
            <a:ext cx="8064500" cy="4824412"/>
          </a:xfrm>
          <a:prstGeom prst="rect">
            <a:avLst/>
          </a:prstGeom>
          <a:noFill/>
          <a:ln w="9525">
            <a:noFill/>
            <a:miter lim="800000"/>
            <a:headEnd/>
            <a:tailEnd/>
          </a:ln>
        </p:spPr>
        <p:txBody>
          <a:bodyPr/>
          <a:lstStyle/>
          <a:p>
            <a:pPr marL="342900" indent="-342900">
              <a:spcBef>
                <a:spcPct val="20000"/>
              </a:spcBef>
            </a:pPr>
            <a:endParaRPr lang="en-US" sz="1400"/>
          </a:p>
        </p:txBody>
      </p:sp>
      <p:pic>
        <p:nvPicPr>
          <p:cNvPr id="18439" name="Picture 3"/>
          <p:cNvPicPr>
            <a:picLocks noChangeAspect="1" noChangeArrowheads="1"/>
          </p:cNvPicPr>
          <p:nvPr/>
        </p:nvPicPr>
        <p:blipFill>
          <a:blip r:embed="rId3" cstate="print"/>
          <a:srcRect/>
          <a:stretch>
            <a:fillRect/>
          </a:stretch>
        </p:blipFill>
        <p:spPr bwMode="auto">
          <a:xfrm>
            <a:off x="857250" y="1071563"/>
            <a:ext cx="7072313"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23850" y="620713"/>
            <a:ext cx="8489950" cy="360362"/>
          </a:xfrm>
        </p:spPr>
        <p:txBody>
          <a:bodyPr/>
          <a:lstStyle/>
          <a:p>
            <a:pPr eaLnBrk="1" hangingPunct="1"/>
            <a:r>
              <a:rPr lang="en-US" sz="1500" smtClean="0"/>
              <a:t>Leviathan today</a:t>
            </a:r>
          </a:p>
        </p:txBody>
      </p:sp>
      <p:sp>
        <p:nvSpPr>
          <p:cNvPr id="19460" name="Rectangle 3"/>
          <p:cNvSpPr>
            <a:spLocks noGrp="1" noChangeArrowheads="1"/>
          </p:cNvSpPr>
          <p:nvPr>
            <p:ph idx="1"/>
          </p:nvPr>
        </p:nvSpPr>
        <p:spPr>
          <a:xfrm>
            <a:off x="611188" y="1268413"/>
            <a:ext cx="3603625" cy="5184775"/>
          </a:xfrm>
          <a:noFill/>
        </p:spPr>
        <p:txBody>
          <a:bodyPr/>
          <a:lstStyle/>
          <a:p>
            <a:pPr eaLnBrk="1" hangingPunct="1"/>
            <a:endParaRPr lang="en-US" smtClean="0"/>
          </a:p>
          <a:p>
            <a:pPr eaLnBrk="1" hangingPunct="1">
              <a:buFontTx/>
              <a:buNone/>
            </a:pPr>
            <a:r>
              <a:rPr lang="en-GB" b="1" smtClean="0"/>
              <a:t>Leviathan’s diet</a:t>
            </a:r>
          </a:p>
          <a:p>
            <a:pPr eaLnBrk="1" hangingPunct="1"/>
            <a:r>
              <a:rPr lang="en-GB" smtClean="0"/>
              <a:t>50 times as much energy per person as direct human needs (UK) </a:t>
            </a:r>
          </a:p>
          <a:p>
            <a:pPr eaLnBrk="1" hangingPunct="1"/>
            <a:endParaRPr lang="en-GB" smtClean="0"/>
          </a:p>
          <a:p>
            <a:pPr eaLnBrk="1" hangingPunct="1"/>
            <a:r>
              <a:rPr lang="en-GB" smtClean="0"/>
              <a:t>Diet mainly finite fossil carbon fuels</a:t>
            </a:r>
          </a:p>
          <a:p>
            <a:pPr eaLnBrk="1" hangingPunct="1"/>
            <a:endParaRPr lang="en-GB" smtClean="0"/>
          </a:p>
          <a:p>
            <a:pPr eaLnBrk="1" hangingPunct="1">
              <a:buFontTx/>
              <a:buNone/>
            </a:pPr>
            <a:r>
              <a:rPr lang="en-GB" b="1" smtClean="0">
                <a:solidFill>
                  <a:srgbClr val="FF0000"/>
                </a:solidFill>
              </a:rPr>
              <a:t>Problems with the diet</a:t>
            </a:r>
          </a:p>
          <a:p>
            <a:pPr eaLnBrk="1" hangingPunct="1"/>
            <a:endParaRPr lang="en-GB" smtClean="0"/>
          </a:p>
          <a:p>
            <a:pPr eaLnBrk="1" hangingPunct="1">
              <a:buFontTx/>
              <a:buNone/>
            </a:pPr>
            <a:r>
              <a:rPr lang="en-GB" b="1" smtClean="0"/>
              <a:t>Impending food shortage</a:t>
            </a:r>
          </a:p>
          <a:p>
            <a:pPr eaLnBrk="1" hangingPunct="1"/>
            <a:r>
              <a:rPr lang="en-GB" smtClean="0"/>
              <a:t>Global stores of fossil carbon :</a:t>
            </a:r>
          </a:p>
          <a:p>
            <a:pPr lvl="1" eaLnBrk="1" hangingPunct="1"/>
            <a:r>
              <a:rPr lang="en-GB" smtClean="0"/>
              <a:t>Oil, gas about 50 years reserves</a:t>
            </a:r>
          </a:p>
          <a:p>
            <a:pPr lvl="1" eaLnBrk="1" hangingPunct="1"/>
            <a:r>
              <a:rPr lang="en-GB" smtClean="0"/>
              <a:t>Coal some centuries</a:t>
            </a:r>
          </a:p>
          <a:p>
            <a:pPr lvl="1" eaLnBrk="1" hangingPunct="1"/>
            <a:endParaRPr lang="en-GB" smtClean="0"/>
          </a:p>
          <a:p>
            <a:pPr eaLnBrk="1" hangingPunct="1">
              <a:buFontTx/>
              <a:buNone/>
            </a:pPr>
            <a:r>
              <a:rPr lang="en-GB" b="1" smtClean="0"/>
              <a:t>Global warming because of waste gases</a:t>
            </a:r>
          </a:p>
          <a:p>
            <a:pPr eaLnBrk="1" hangingPunct="1"/>
            <a:r>
              <a:rPr lang="en-GB" smtClean="0"/>
              <a:t>Temperature rise of more than 2 C, or 0.2 C per decade, will devastate human and other ecosystems</a:t>
            </a:r>
          </a:p>
          <a:p>
            <a:pPr lvl="1" eaLnBrk="1" hangingPunct="1"/>
            <a:endParaRPr lang="en-GB" smtClean="0"/>
          </a:p>
          <a:p>
            <a:pPr eaLnBrk="1" hangingPunct="1"/>
            <a:endParaRPr lang="en-US" smtClean="0"/>
          </a:p>
        </p:txBody>
      </p:sp>
      <p:sp>
        <p:nvSpPr>
          <p:cNvPr id="19458"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fld id="{4BEB6870-274A-4DA4-8281-77C057D92399}" type="slidenum">
              <a:rPr lang="en-US"/>
              <a:pPr/>
              <a:t>15</a:t>
            </a:fld>
            <a:endParaRPr lang="en-US"/>
          </a:p>
        </p:txBody>
      </p:sp>
      <p:pic>
        <p:nvPicPr>
          <p:cNvPr id="19461" name="Picture 8"/>
          <p:cNvPicPr>
            <a:picLocks noChangeAspect="1" noChangeArrowheads="1"/>
          </p:cNvPicPr>
          <p:nvPr/>
        </p:nvPicPr>
        <p:blipFill>
          <a:blip r:embed="rId3" cstate="print"/>
          <a:srcRect/>
          <a:stretch>
            <a:fillRect/>
          </a:stretch>
        </p:blipFill>
        <p:spPr bwMode="auto">
          <a:xfrm>
            <a:off x="4286250" y="1071563"/>
            <a:ext cx="4237038" cy="5443537"/>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76CECF02-68E3-43BA-934D-128C60B71797}" type="slidenum">
              <a:rPr lang="en-US"/>
              <a:pPr algn="r"/>
              <a:t>16</a:t>
            </a:fld>
            <a:endParaRPr lang="en-US"/>
          </a:p>
        </p:txBody>
      </p:sp>
      <p:sp>
        <p:nvSpPr>
          <p:cNvPr id="39939" name="Rectangle 2"/>
          <p:cNvSpPr>
            <a:spLocks noGrp="1" noChangeArrowheads="1"/>
          </p:cNvSpPr>
          <p:nvPr>
            <p:ph type="title"/>
          </p:nvPr>
        </p:nvSpPr>
        <p:spPr>
          <a:xfrm>
            <a:off x="285720" y="500042"/>
            <a:ext cx="8489950" cy="576263"/>
          </a:xfrm>
        </p:spPr>
        <p:txBody>
          <a:bodyPr/>
          <a:lstStyle/>
          <a:p>
            <a:pPr eaLnBrk="1" hangingPunct="1"/>
            <a:r>
              <a:rPr lang="en-US" sz="1500" dirty="0" smtClean="0"/>
              <a:t>History of people and energy</a:t>
            </a:r>
          </a:p>
        </p:txBody>
      </p:sp>
      <p:sp>
        <p:nvSpPr>
          <p:cNvPr id="39940" name="Rectangle 3"/>
          <p:cNvSpPr>
            <a:spLocks noGrp="1" noChangeArrowheads="1"/>
          </p:cNvSpPr>
          <p:nvPr>
            <p:ph type="body" idx="1"/>
          </p:nvPr>
        </p:nvSpPr>
        <p:spPr>
          <a:xfrm>
            <a:off x="500063" y="1000125"/>
            <a:ext cx="3357562" cy="357188"/>
          </a:xfrm>
          <a:noFill/>
        </p:spPr>
        <p:txBody>
          <a:bodyPr/>
          <a:lstStyle/>
          <a:p>
            <a:pPr>
              <a:buFontTx/>
              <a:buNone/>
            </a:pPr>
            <a:r>
              <a:rPr lang="en-GB" smtClean="0"/>
              <a:t>-5000 to 0 AD. Agriculture, animals</a:t>
            </a:r>
          </a:p>
        </p:txBody>
      </p:sp>
      <p:pic>
        <p:nvPicPr>
          <p:cNvPr id="39941" name="Picture 7"/>
          <p:cNvPicPr>
            <a:picLocks noChangeAspect="1" noChangeArrowheads="1"/>
          </p:cNvPicPr>
          <p:nvPr/>
        </p:nvPicPr>
        <p:blipFill>
          <a:blip r:embed="rId3" cstate="print"/>
          <a:srcRect/>
          <a:stretch>
            <a:fillRect/>
          </a:stretch>
        </p:blipFill>
        <p:spPr bwMode="auto">
          <a:xfrm>
            <a:off x="428625" y="1285875"/>
            <a:ext cx="3648075" cy="2428875"/>
          </a:xfrm>
          <a:prstGeom prst="rect">
            <a:avLst/>
          </a:prstGeom>
          <a:noFill/>
          <a:ln w="9525">
            <a:noFill/>
            <a:miter lim="800000"/>
            <a:headEnd/>
            <a:tailEnd/>
          </a:ln>
        </p:spPr>
      </p:pic>
      <p:sp>
        <p:nvSpPr>
          <p:cNvPr id="11" name="Rectangle 3"/>
          <p:cNvSpPr txBox="1">
            <a:spLocks noChangeArrowheads="1"/>
          </p:cNvSpPr>
          <p:nvPr/>
        </p:nvSpPr>
        <p:spPr bwMode="auto">
          <a:xfrm>
            <a:off x="357188" y="3857625"/>
            <a:ext cx="3500437" cy="357188"/>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1800 to 2010. First part of fossil era</a:t>
            </a:r>
          </a:p>
        </p:txBody>
      </p:sp>
      <p:pic>
        <p:nvPicPr>
          <p:cNvPr id="39943" name="Picture 12"/>
          <p:cNvPicPr>
            <a:picLocks noChangeAspect="1" noChangeArrowheads="1"/>
          </p:cNvPicPr>
          <p:nvPr/>
        </p:nvPicPr>
        <p:blipFill>
          <a:blip r:embed="rId4" cstate="print"/>
          <a:srcRect/>
          <a:stretch>
            <a:fillRect/>
          </a:stretch>
        </p:blipFill>
        <p:spPr bwMode="auto">
          <a:xfrm>
            <a:off x="357188" y="4183063"/>
            <a:ext cx="4038600" cy="2674937"/>
          </a:xfrm>
          <a:prstGeom prst="rect">
            <a:avLst/>
          </a:prstGeom>
          <a:noFill/>
          <a:ln w="9525">
            <a:noFill/>
            <a:miter lim="800000"/>
            <a:headEnd/>
            <a:tailEnd/>
          </a:ln>
        </p:spPr>
      </p:pic>
      <p:pic>
        <p:nvPicPr>
          <p:cNvPr id="39944" name="Picture 13"/>
          <p:cNvPicPr>
            <a:picLocks noChangeAspect="1" noChangeArrowheads="1"/>
          </p:cNvPicPr>
          <p:nvPr/>
        </p:nvPicPr>
        <p:blipFill>
          <a:blip r:embed="rId5" cstate="print"/>
          <a:srcRect/>
          <a:stretch>
            <a:fillRect/>
          </a:stretch>
        </p:blipFill>
        <p:spPr bwMode="auto">
          <a:xfrm>
            <a:off x="4572000" y="1428750"/>
            <a:ext cx="4038600" cy="2674938"/>
          </a:xfrm>
          <a:prstGeom prst="rect">
            <a:avLst/>
          </a:prstGeom>
          <a:noFill/>
          <a:ln w="9525">
            <a:noFill/>
            <a:miter lim="800000"/>
            <a:headEnd/>
            <a:tailEnd/>
          </a:ln>
        </p:spPr>
      </p:pic>
      <p:sp>
        <p:nvSpPr>
          <p:cNvPr id="17" name="Rectangle 3"/>
          <p:cNvSpPr txBox="1">
            <a:spLocks noChangeArrowheads="1"/>
          </p:cNvSpPr>
          <p:nvPr/>
        </p:nvSpPr>
        <p:spPr bwMode="auto">
          <a:xfrm>
            <a:off x="4643438" y="1071563"/>
            <a:ext cx="4071937" cy="357187"/>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0 to 1500 AD. Technological </a:t>
            </a:r>
            <a:r>
              <a:rPr lang="en-GB" sz="1400" kern="0" dirty="0" err="1">
                <a:latin typeface="+mn-lt"/>
                <a:cs typeface="+mn-cs"/>
              </a:rPr>
              <a:t>renewables</a:t>
            </a:r>
            <a:endParaRPr lang="en-GB" sz="1400" kern="0" dirty="0">
              <a:latin typeface="+mn-lt"/>
              <a:cs typeface="+mn-cs"/>
            </a:endParaRPr>
          </a:p>
        </p:txBody>
      </p:sp>
    </p:spTree>
    <p:extLst>
      <p:ext uri="{BB962C8B-B14F-4D97-AF65-F5344CB8AC3E}">
        <p14:creationId xmlns:p14="http://schemas.microsoft.com/office/powerpoint/2010/main" val="108939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z="1500" smtClean="0"/>
              <a:t>History and future of people and energy?</a:t>
            </a:r>
          </a:p>
        </p:txBody>
      </p:sp>
      <p:sp>
        <p:nvSpPr>
          <p:cNvPr id="10" name="Content Placeholder 9"/>
          <p:cNvSpPr>
            <a:spLocks noGrp="1"/>
          </p:cNvSpPr>
          <p:nvPr>
            <p:ph idx="1"/>
          </p:nvPr>
        </p:nvSpPr>
        <p:spPr/>
        <p:txBody>
          <a:bodyPr/>
          <a:lstStyle/>
          <a:p>
            <a:endParaRPr lang="en-GB"/>
          </a:p>
        </p:txBody>
      </p:sp>
      <p:sp>
        <p:nvSpPr>
          <p:cNvPr id="40962" name="Slide Number Placeholder 5"/>
          <p:cNvSpPr>
            <a:spLocks noGrp="1"/>
          </p:cNvSpPr>
          <p:nvPr>
            <p:ph type="sldNum" sz="quarter" idx="12"/>
          </p:nvPr>
        </p:nvSpPr>
        <p:spPr bwMode="auto">
          <a:prstGeom prst="rect">
            <a:avLst/>
          </a:prstGeom>
          <a:noFill/>
          <a:ln>
            <a:miter lim="800000"/>
            <a:headEnd/>
            <a:tailEnd/>
          </a:ln>
        </p:spPr>
        <p:txBody>
          <a:bodyPr/>
          <a:lstStyle/>
          <a:p>
            <a:pPr algn="r"/>
            <a:fld id="{C5B027B5-9FAD-4090-81B1-9D2462CA99E1}" type="slidenum">
              <a:rPr lang="en-US"/>
              <a:pPr algn="r"/>
              <a:t>17</a:t>
            </a:fld>
            <a:endParaRPr lang="en-US"/>
          </a:p>
        </p:txBody>
      </p:sp>
      <p:sp>
        <p:nvSpPr>
          <p:cNvPr id="11" name="Rectangle 3"/>
          <p:cNvSpPr txBox="1">
            <a:spLocks noChangeArrowheads="1"/>
          </p:cNvSpPr>
          <p:nvPr/>
        </p:nvSpPr>
        <p:spPr bwMode="auto">
          <a:xfrm>
            <a:off x="214313" y="1071563"/>
            <a:ext cx="37147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1950 to 2100. Transition fossil to renewable</a:t>
            </a:r>
          </a:p>
        </p:txBody>
      </p:sp>
      <p:sp>
        <p:nvSpPr>
          <p:cNvPr id="12" name="Rectangle 3"/>
          <p:cNvSpPr txBox="1">
            <a:spLocks noChangeArrowheads="1"/>
          </p:cNvSpPr>
          <p:nvPr/>
        </p:nvSpPr>
        <p:spPr bwMode="auto">
          <a:xfrm>
            <a:off x="1357313" y="4143375"/>
            <a:ext cx="65722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0 to 2500. Renewable </a:t>
            </a:r>
            <a:r>
              <a:rPr lang="en-GB" sz="1400" kern="0" dirty="0">
                <a:latin typeface="+mn-lt"/>
                <a:cs typeface="+mn-cs"/>
                <a:sym typeface="Wingdings" pitchFamily="2" charset="2"/>
              </a:rPr>
              <a:t>=&gt; fossil =&gt; </a:t>
            </a:r>
            <a:r>
              <a:rPr lang="en-GB" sz="1400" kern="0" dirty="0">
                <a:latin typeface="+mn-lt"/>
                <a:cs typeface="+mn-cs"/>
              </a:rPr>
              <a:t>renewable. Steady state humanity?</a:t>
            </a:r>
          </a:p>
        </p:txBody>
      </p:sp>
      <p:pic>
        <p:nvPicPr>
          <p:cNvPr id="40966" name="Picture 10"/>
          <p:cNvPicPr>
            <a:picLocks noChangeAspect="1" noChangeArrowheads="1"/>
          </p:cNvPicPr>
          <p:nvPr/>
        </p:nvPicPr>
        <p:blipFill>
          <a:blip r:embed="rId3" cstate="print"/>
          <a:srcRect/>
          <a:stretch>
            <a:fillRect/>
          </a:stretch>
        </p:blipFill>
        <p:spPr bwMode="auto">
          <a:xfrm>
            <a:off x="285750" y="1357313"/>
            <a:ext cx="3733800" cy="2486025"/>
          </a:xfrm>
          <a:prstGeom prst="rect">
            <a:avLst/>
          </a:prstGeom>
          <a:noFill/>
          <a:ln w="9525">
            <a:noFill/>
            <a:miter lim="800000"/>
            <a:headEnd/>
            <a:tailEnd/>
          </a:ln>
        </p:spPr>
      </p:pic>
      <p:pic>
        <p:nvPicPr>
          <p:cNvPr id="40967" name="Picture 11"/>
          <p:cNvPicPr>
            <a:picLocks noChangeAspect="1" noChangeArrowheads="1"/>
          </p:cNvPicPr>
          <p:nvPr/>
        </p:nvPicPr>
        <p:blipFill>
          <a:blip r:embed="rId4" cstate="print"/>
          <a:srcRect/>
          <a:stretch>
            <a:fillRect/>
          </a:stretch>
        </p:blipFill>
        <p:spPr bwMode="auto">
          <a:xfrm>
            <a:off x="4643438" y="1428750"/>
            <a:ext cx="3857625" cy="2568575"/>
          </a:xfrm>
          <a:prstGeom prst="rect">
            <a:avLst/>
          </a:prstGeom>
          <a:noFill/>
          <a:ln w="9525">
            <a:noFill/>
            <a:miter lim="800000"/>
            <a:headEnd/>
            <a:tailEnd/>
          </a:ln>
        </p:spPr>
      </p:pic>
      <p:sp>
        <p:nvSpPr>
          <p:cNvPr id="15" name="Rectangle 3"/>
          <p:cNvSpPr txBox="1">
            <a:spLocks noChangeArrowheads="1"/>
          </p:cNvSpPr>
          <p:nvPr/>
        </p:nvSpPr>
        <p:spPr bwMode="auto">
          <a:xfrm>
            <a:off x="4786313" y="1071563"/>
            <a:ext cx="3500437"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1800 to 2300. </a:t>
            </a:r>
            <a:r>
              <a:rPr lang="en-GB" sz="1400" kern="0" dirty="0"/>
              <a:t>. Transition fossil to renewable </a:t>
            </a:r>
            <a:endParaRPr lang="en-GB" sz="1400" kern="0" dirty="0">
              <a:latin typeface="+mn-lt"/>
              <a:cs typeface="+mn-cs"/>
            </a:endParaRPr>
          </a:p>
        </p:txBody>
      </p:sp>
      <p:pic>
        <p:nvPicPr>
          <p:cNvPr id="40969" name="Picture 4"/>
          <p:cNvPicPr>
            <a:picLocks noChangeAspect="1" noChangeArrowheads="1"/>
          </p:cNvPicPr>
          <p:nvPr/>
        </p:nvPicPr>
        <p:blipFill>
          <a:blip r:embed="rId5" cstate="print"/>
          <a:srcRect/>
          <a:stretch>
            <a:fillRect/>
          </a:stretch>
        </p:blipFill>
        <p:spPr bwMode="auto">
          <a:xfrm>
            <a:off x="928688" y="4421188"/>
            <a:ext cx="7205662" cy="2436812"/>
          </a:xfrm>
          <a:prstGeom prst="rect">
            <a:avLst/>
          </a:prstGeom>
          <a:noFill/>
          <a:ln w="9525">
            <a:noFill/>
            <a:miter lim="800000"/>
            <a:headEnd/>
            <a:tailEnd/>
          </a:ln>
        </p:spPr>
      </p:pic>
    </p:spTree>
    <p:extLst>
      <p:ext uri="{BB962C8B-B14F-4D97-AF65-F5344CB8AC3E}">
        <p14:creationId xmlns:p14="http://schemas.microsoft.com/office/powerpoint/2010/main" val="376715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energy?</a:t>
            </a:r>
            <a:endParaRPr lang="en-GB" dirty="0"/>
          </a:p>
        </p:txBody>
      </p:sp>
      <p:sp>
        <p:nvSpPr>
          <p:cNvPr id="3" name="Content Placeholder 2"/>
          <p:cNvSpPr>
            <a:spLocks noGrp="1"/>
          </p:cNvSpPr>
          <p:nvPr>
            <p:ph idx="1"/>
          </p:nvPr>
        </p:nvSpPr>
        <p:spPr/>
        <p:txBody>
          <a:bodyPr/>
          <a:lstStyle/>
          <a:p>
            <a:pPr marL="0" indent="0">
              <a:buNone/>
            </a:pPr>
            <a:r>
              <a:rPr lang="en-GB" dirty="0">
                <a:solidFill>
                  <a:srgbClr val="FF0000"/>
                </a:solidFill>
              </a:rPr>
              <a:t>Energy</a:t>
            </a:r>
            <a:r>
              <a:rPr lang="en-GB" dirty="0"/>
              <a:t> can be used to</a:t>
            </a:r>
          </a:p>
          <a:p>
            <a:r>
              <a:rPr lang="en-GB" dirty="0"/>
              <a:t>Move matter</a:t>
            </a:r>
          </a:p>
          <a:p>
            <a:r>
              <a:rPr lang="en-GB" dirty="0"/>
              <a:t>Heat matter</a:t>
            </a:r>
          </a:p>
          <a:p>
            <a:r>
              <a:rPr lang="en-GB" dirty="0"/>
              <a:t>Transform matter physically and chemically</a:t>
            </a:r>
          </a:p>
          <a:p>
            <a:pPr marL="0" indent="0">
              <a:buNone/>
            </a:pPr>
            <a:r>
              <a:rPr lang="en-GB" dirty="0" smtClean="0">
                <a:solidFill>
                  <a:srgbClr val="FF0000"/>
                </a:solidFill>
              </a:rPr>
              <a:t>Energy</a:t>
            </a:r>
            <a:r>
              <a:rPr lang="en-GB" dirty="0" smtClean="0"/>
              <a:t> is a </a:t>
            </a:r>
            <a:r>
              <a:rPr lang="en-GB" b="1" dirty="0" smtClean="0"/>
              <a:t>calculated </a:t>
            </a:r>
            <a:r>
              <a:rPr lang="en-GB" dirty="0" smtClean="0"/>
              <a:t>physical  quantity; it cannot be directly measured.</a:t>
            </a:r>
          </a:p>
          <a:p>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18</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5472608" cy="3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21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laws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19</a:t>
            </a:fld>
            <a:endParaRPr lang="en-GB"/>
          </a:p>
        </p:txBody>
      </p:sp>
      <p:pic>
        <p:nvPicPr>
          <p:cNvPr id="3173380" name="Picture 4"/>
          <p:cNvPicPr>
            <a:picLocks noChangeAspect="1" noChangeArrowheads="1"/>
          </p:cNvPicPr>
          <p:nvPr/>
        </p:nvPicPr>
        <p:blipFill>
          <a:blip r:embed="rId3" cstate="print"/>
          <a:srcRect/>
          <a:stretch>
            <a:fillRect/>
          </a:stretch>
        </p:blipFill>
        <p:spPr bwMode="auto">
          <a:xfrm>
            <a:off x="1500165" y="1142984"/>
            <a:ext cx="5932245" cy="5348311"/>
          </a:xfrm>
          <a:prstGeom prst="rect">
            <a:avLst/>
          </a:prstGeom>
          <a:noFill/>
          <a:ln w="9525">
            <a:noFill/>
            <a:miter lim="800000"/>
            <a:headEnd/>
            <a:tailEnd/>
          </a:ln>
        </p:spPr>
      </p:pic>
    </p:spTree>
    <p:extLst>
      <p:ext uri="{BB962C8B-B14F-4D97-AF65-F5344CB8AC3E}">
        <p14:creationId xmlns:p14="http://schemas.microsoft.com/office/powerpoint/2010/main" val="320266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Introduction: Contents</a:t>
            </a:r>
            <a:endParaRPr lang="en-GB" dirty="0"/>
          </a:p>
        </p:txBody>
      </p:sp>
      <p:sp>
        <p:nvSpPr>
          <p:cNvPr id="3" name="Content Placeholder 2"/>
          <p:cNvSpPr>
            <a:spLocks noGrp="1"/>
          </p:cNvSpPr>
          <p:nvPr>
            <p:ph idx="1"/>
          </p:nvPr>
        </p:nvSpPr>
        <p:spPr/>
        <p:txBody>
          <a:bodyPr/>
          <a:lstStyle/>
          <a:p>
            <a:r>
              <a:rPr lang="en-GB" dirty="0" smtClean="0"/>
              <a:t>Course outline</a:t>
            </a:r>
          </a:p>
          <a:p>
            <a:endParaRPr lang="en-GB" dirty="0" smtClean="0"/>
          </a:p>
          <a:p>
            <a:r>
              <a:rPr lang="en-GB" dirty="0" smtClean="0"/>
              <a:t>History</a:t>
            </a:r>
          </a:p>
          <a:p>
            <a:endParaRPr lang="en-GB" dirty="0" smtClean="0"/>
          </a:p>
          <a:p>
            <a:r>
              <a:rPr lang="en-GB" dirty="0"/>
              <a:t>Thematic questions</a:t>
            </a:r>
          </a:p>
          <a:p>
            <a:pPr lvl="1"/>
            <a:r>
              <a:rPr lang="en-GB" dirty="0"/>
              <a:t>What are the objectives? </a:t>
            </a:r>
          </a:p>
          <a:p>
            <a:pPr lvl="1"/>
            <a:r>
              <a:rPr lang="en-GB" dirty="0"/>
              <a:t>What is the system for?</a:t>
            </a:r>
          </a:p>
          <a:p>
            <a:pPr lvl="1"/>
            <a:r>
              <a:rPr lang="en-GB" dirty="0"/>
              <a:t>How do we analyse systems?</a:t>
            </a:r>
          </a:p>
          <a:p>
            <a:endParaRPr lang="en-GB" dirty="0" smtClean="0"/>
          </a:p>
          <a:p>
            <a:r>
              <a:rPr lang="en-GB" dirty="0" smtClean="0"/>
              <a:t>Energy</a:t>
            </a:r>
          </a:p>
          <a:p>
            <a:pPr lvl="1"/>
            <a:r>
              <a:rPr lang="en-GB" dirty="0" smtClean="0"/>
              <a:t>What is it?</a:t>
            </a:r>
          </a:p>
          <a:p>
            <a:pPr lvl="1"/>
            <a:r>
              <a:rPr lang="en-GB" dirty="0" smtClean="0"/>
              <a:t>Conversion</a:t>
            </a:r>
          </a:p>
          <a:p>
            <a:endParaRPr lang="en-GB" dirty="0" smtClean="0"/>
          </a:p>
          <a:p>
            <a:r>
              <a:rPr lang="en-GB" dirty="0" smtClean="0"/>
              <a:t>Systems</a:t>
            </a:r>
          </a:p>
          <a:p>
            <a:pPr lvl="1"/>
            <a:r>
              <a:rPr lang="en-GB" dirty="0" smtClean="0"/>
              <a:t>Components &amp; boundaries</a:t>
            </a:r>
          </a:p>
          <a:p>
            <a:pPr lvl="1"/>
            <a:r>
              <a:rPr lang="en-GB" dirty="0" smtClean="0"/>
              <a:t>Examples</a:t>
            </a:r>
          </a:p>
          <a:p>
            <a:endParaRPr lang="en-GB" dirty="0" smtClean="0"/>
          </a:p>
          <a:p>
            <a:r>
              <a:rPr lang="en-GB" dirty="0" smtClean="0"/>
              <a:t>Modelling</a:t>
            </a:r>
          </a:p>
          <a:p>
            <a:endParaRPr lang="en-GB" dirty="0"/>
          </a:p>
          <a:p>
            <a:pPr lvl="1"/>
            <a:endParaRPr lang="en-GB" dirty="0" smtClean="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conversion</a:t>
            </a:r>
            <a:endParaRPr lang="en-GB" dirty="0"/>
          </a:p>
        </p:txBody>
      </p:sp>
      <p:sp>
        <p:nvSpPr>
          <p:cNvPr id="3" name="Content Placeholder 2"/>
          <p:cNvSpPr>
            <a:spLocks noGrp="1"/>
          </p:cNvSpPr>
          <p:nvPr>
            <p:ph idx="1"/>
          </p:nvPr>
        </p:nvSpPr>
        <p:spPr/>
        <p:txBody>
          <a:bodyPr/>
          <a:lstStyle/>
          <a:p>
            <a:r>
              <a:rPr lang="en-GB" dirty="0" smtClean="0"/>
              <a:t>Heat engine efficiency  (Carnot cycle) is maximum theoretical</a:t>
            </a:r>
          </a:p>
          <a:p>
            <a:r>
              <a:rPr lang="en-GB" dirty="0" smtClean="0"/>
              <a:t>Efficiency further  limited by fluid dynamics,  non-equilibrium, friction etc. etc.</a:t>
            </a: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20</a:t>
            </a:fld>
            <a:endParaRPr lang="en-GB"/>
          </a:p>
        </p:txBody>
      </p:sp>
      <p:pic>
        <p:nvPicPr>
          <p:cNvPr id="3417089" name="Picture 1"/>
          <p:cNvPicPr>
            <a:picLocks noChangeAspect="1" noChangeArrowheads="1"/>
          </p:cNvPicPr>
          <p:nvPr/>
        </p:nvPicPr>
        <p:blipFill>
          <a:blip r:embed="rId3" cstate="print"/>
          <a:srcRect/>
          <a:stretch>
            <a:fillRect/>
          </a:stretch>
        </p:blipFill>
        <p:spPr bwMode="auto">
          <a:xfrm>
            <a:off x="237417" y="2348880"/>
            <a:ext cx="8655063" cy="3794764"/>
          </a:xfrm>
          <a:prstGeom prst="rect">
            <a:avLst/>
          </a:prstGeom>
          <a:noFill/>
          <a:ln w="9525">
            <a:noFill/>
            <a:miter lim="800000"/>
            <a:headEnd/>
            <a:tailEnd/>
          </a:ln>
        </p:spPr>
      </p:pic>
    </p:spTree>
    <p:extLst>
      <p:ext uri="{BB962C8B-B14F-4D97-AF65-F5344CB8AC3E}">
        <p14:creationId xmlns:p14="http://schemas.microsoft.com/office/powerpoint/2010/main" val="3111648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and temperature</a:t>
            </a:r>
            <a:endParaRPr lang="en-GB" dirty="0"/>
          </a:p>
        </p:txBody>
      </p:sp>
      <p:sp>
        <p:nvSpPr>
          <p:cNvPr id="6" name="Content Placeholder 5"/>
          <p:cNvSpPr>
            <a:spLocks noGrp="1"/>
          </p:cNvSpPr>
          <p:nvPr>
            <p:ph idx="1"/>
          </p:nvPr>
        </p:nvSpPr>
        <p:spPr>
          <a:xfrm>
            <a:off x="428596" y="1071546"/>
            <a:ext cx="8229600" cy="4697427"/>
          </a:xfrm>
        </p:spPr>
        <p:txBody>
          <a:bodyPr/>
          <a:lstStyle/>
          <a:p>
            <a:r>
              <a:rPr lang="en-GB" dirty="0" smtClean="0"/>
              <a:t>Quantity and temperature of energy important</a:t>
            </a:r>
          </a:p>
          <a:p>
            <a:r>
              <a:rPr lang="en-GB" dirty="0" smtClean="0"/>
              <a:t>Can cascade at ~100% efficiency from high to low temperature</a:t>
            </a:r>
          </a:p>
          <a:p>
            <a:r>
              <a:rPr lang="en-GB" dirty="0" smtClean="0"/>
              <a:t>Need heat engine at &lt;100% efficiency going low to high</a:t>
            </a: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21</a:t>
            </a:fld>
            <a:endParaRPr lang="en-GB"/>
          </a:p>
        </p:txBody>
      </p:sp>
      <p:pic>
        <p:nvPicPr>
          <p:cNvPr id="3172354" name="Picture 2"/>
          <p:cNvPicPr>
            <a:picLocks noChangeAspect="1" noChangeArrowheads="1"/>
          </p:cNvPicPr>
          <p:nvPr/>
        </p:nvPicPr>
        <p:blipFill>
          <a:blip r:embed="rId3" cstate="print"/>
          <a:srcRect/>
          <a:stretch>
            <a:fillRect/>
          </a:stretch>
        </p:blipFill>
        <p:spPr bwMode="auto">
          <a:xfrm>
            <a:off x="1214414" y="1928802"/>
            <a:ext cx="7014588" cy="4632075"/>
          </a:xfrm>
          <a:prstGeom prst="rect">
            <a:avLst/>
          </a:prstGeom>
          <a:noFill/>
          <a:ln w="9525">
            <a:noFill/>
            <a:miter lim="800000"/>
            <a:headEnd/>
            <a:tailEnd/>
          </a:ln>
        </p:spPr>
      </p:pic>
    </p:spTree>
    <p:extLst>
      <p:ext uri="{BB962C8B-B14F-4D97-AF65-F5344CB8AC3E}">
        <p14:creationId xmlns:p14="http://schemas.microsoft.com/office/powerpoint/2010/main" val="524287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a:t>
            </a:r>
          </a:p>
        </p:txBody>
      </p:sp>
      <p:sp>
        <p:nvSpPr>
          <p:cNvPr id="26628" name="Rectangle 4"/>
          <p:cNvSpPr>
            <a:spLocks noGrp="1" noChangeArrowheads="1"/>
          </p:cNvSpPr>
          <p:nvPr>
            <p:ph idx="1"/>
          </p:nvPr>
        </p:nvSpPr>
        <p:spPr>
          <a:noFill/>
        </p:spPr>
        <p:txBody>
          <a:bodyPr/>
          <a:lstStyle/>
          <a:p>
            <a:pPr eaLnBrk="1" hangingPunct="1">
              <a:lnSpc>
                <a:spcPct val="90000"/>
              </a:lnSpc>
              <a:buFontTx/>
              <a:buNone/>
            </a:pPr>
            <a:r>
              <a:rPr lang="en-GB" sz="1200" dirty="0" smtClean="0"/>
              <a:t>Society’s energy service demands are met by energy systems which cause primary inputs to the environment. These inputs are modified and transported via media to impact on biota.</a:t>
            </a:r>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22</a:t>
            </a:fld>
            <a:endParaRPr lang="en-US" smtClean="0"/>
          </a:p>
        </p:txBody>
      </p:sp>
      <p:pic>
        <p:nvPicPr>
          <p:cNvPr id="1386499" name="Picture 3"/>
          <p:cNvPicPr>
            <a:picLocks noChangeAspect="1" noChangeArrowheads="1"/>
          </p:cNvPicPr>
          <p:nvPr/>
        </p:nvPicPr>
        <p:blipFill>
          <a:blip r:embed="rId3" cstate="print"/>
          <a:srcRect/>
          <a:stretch>
            <a:fillRect/>
          </a:stretch>
        </p:blipFill>
        <p:spPr bwMode="auto">
          <a:xfrm>
            <a:off x="323528" y="2143116"/>
            <a:ext cx="8508608" cy="4094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system components</a:t>
            </a:r>
            <a:endParaRPr lang="en-GB" dirty="0"/>
          </a:p>
        </p:txBody>
      </p:sp>
      <p:sp>
        <p:nvSpPr>
          <p:cNvPr id="6" name="Content Placeholder 5"/>
          <p:cNvSpPr>
            <a:spLocks noGrp="1"/>
          </p:cNvSpPr>
          <p:nvPr>
            <p:ph idx="1"/>
          </p:nvPr>
        </p:nvSpPr>
        <p:spPr>
          <a:xfrm>
            <a:off x="428596" y="1000108"/>
            <a:ext cx="2703244" cy="4840303"/>
          </a:xfrm>
        </p:spPr>
        <p:txBody>
          <a:bodyPr/>
          <a:lstStyle/>
          <a:p>
            <a:pPr marL="0" indent="0">
              <a:buNone/>
            </a:pPr>
            <a:endParaRPr lang="en-GB" dirty="0"/>
          </a:p>
          <a:p>
            <a:pPr marL="0" indent="0">
              <a:buNone/>
            </a:pPr>
            <a:r>
              <a:rPr lang="en-GB" b="1" dirty="0"/>
              <a:t>Demands</a:t>
            </a:r>
            <a:r>
              <a:rPr lang="en-GB" dirty="0"/>
              <a:t>: final energy consumption, some waste may be </a:t>
            </a:r>
            <a:r>
              <a:rPr lang="en-GB" dirty="0" smtClean="0"/>
              <a:t>used</a:t>
            </a:r>
          </a:p>
          <a:p>
            <a:endParaRPr lang="en-GB" dirty="0" smtClean="0"/>
          </a:p>
          <a:p>
            <a:pPr marL="0" indent="0">
              <a:buNone/>
            </a:pPr>
            <a:r>
              <a:rPr lang="en-GB" b="1" dirty="0" smtClean="0"/>
              <a:t>Converters</a:t>
            </a:r>
            <a:r>
              <a:rPr lang="en-GB" dirty="0"/>
              <a:t>: from one energy form to </a:t>
            </a:r>
            <a:r>
              <a:rPr lang="en-GB" dirty="0" smtClean="0"/>
              <a:t>another</a:t>
            </a:r>
          </a:p>
          <a:p>
            <a:endParaRPr lang="en-GB" dirty="0"/>
          </a:p>
          <a:p>
            <a:pPr marL="0" indent="0">
              <a:buNone/>
            </a:pPr>
            <a:r>
              <a:rPr lang="en-GB" b="1" dirty="0" smtClean="0"/>
              <a:t>Transmission: </a:t>
            </a:r>
            <a:r>
              <a:rPr lang="en-GB" dirty="0" smtClean="0"/>
              <a:t>from one place to another</a:t>
            </a:r>
          </a:p>
          <a:p>
            <a:pPr marL="0" indent="0">
              <a:buNone/>
            </a:pPr>
            <a:endParaRPr lang="en-GB" b="1" dirty="0"/>
          </a:p>
          <a:p>
            <a:pPr marL="0" indent="0">
              <a:buNone/>
            </a:pPr>
            <a:r>
              <a:rPr lang="en-GB" b="1" dirty="0" smtClean="0"/>
              <a:t>Stores</a:t>
            </a:r>
            <a:r>
              <a:rPr lang="en-GB" dirty="0" smtClean="0"/>
              <a:t>: natural and artificial</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23</a:t>
            </a:fld>
            <a:endParaRPr lang="en-GB"/>
          </a:p>
        </p:txBody>
      </p:sp>
      <p:pic>
        <p:nvPicPr>
          <p:cNvPr id="3175427" name="Picture 3"/>
          <p:cNvPicPr>
            <a:picLocks noChangeAspect="1" noChangeArrowheads="1"/>
          </p:cNvPicPr>
          <p:nvPr/>
        </p:nvPicPr>
        <p:blipFill>
          <a:blip r:embed="rId3" cstate="print"/>
          <a:srcRect/>
          <a:stretch>
            <a:fillRect/>
          </a:stretch>
        </p:blipFill>
        <p:spPr bwMode="auto">
          <a:xfrm>
            <a:off x="3131840" y="1126087"/>
            <a:ext cx="6120680" cy="5731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GB" sz="1400" smtClean="0"/>
              <a:t>Energy, space and time</a:t>
            </a:r>
            <a:r>
              <a:rPr lang="en-GB" sz="1400" smtClean="0">
                <a:solidFill>
                  <a:srgbClr val="3AAE4B"/>
                </a:solidFill>
              </a:rPr>
              <a:t> </a:t>
            </a:r>
            <a:r>
              <a:rPr lang="en-GB" sz="1400" smtClean="0"/>
              <a:t>problem</a:t>
            </a:r>
          </a:p>
        </p:txBody>
      </p:sp>
      <p:sp>
        <p:nvSpPr>
          <p:cNvPr id="16389" name="Rectangle 3"/>
          <p:cNvSpPr>
            <a:spLocks noGrp="1" noChangeArrowheads="1"/>
          </p:cNvSpPr>
          <p:nvPr>
            <p:ph idx="1"/>
          </p:nvPr>
        </p:nvSpPr>
        <p:spPr>
          <a:solidFill>
            <a:schemeClr val="bg1"/>
          </a:solidFill>
          <a:ln>
            <a:solidFill>
              <a:schemeClr val="tx1"/>
            </a:solidFill>
          </a:ln>
        </p:spPr>
        <p:txBody>
          <a:bodyPr/>
          <a:lstStyle/>
          <a:p>
            <a:pPr>
              <a:lnSpc>
                <a:spcPct val="90000"/>
              </a:lnSpc>
              <a:buFontTx/>
              <a:buNone/>
            </a:pPr>
            <a:r>
              <a:rPr lang="en-GB" sz="1000" dirty="0" smtClean="0"/>
              <a:t>What is the best configuration?</a:t>
            </a:r>
          </a:p>
          <a:p>
            <a:pPr>
              <a:lnSpc>
                <a:spcPct val="90000"/>
              </a:lnSpc>
              <a:buFontTx/>
              <a:buNone/>
            </a:pPr>
            <a:endParaRPr lang="en-GB" sz="1000" dirty="0" smtClean="0"/>
          </a:p>
          <a:p>
            <a:pPr>
              <a:lnSpc>
                <a:spcPct val="90000"/>
              </a:lnSpc>
              <a:buFontTx/>
              <a:buNone/>
            </a:pPr>
            <a:r>
              <a:rPr lang="en-GB" sz="1000" dirty="0" smtClean="0"/>
              <a:t>What capacities?</a:t>
            </a:r>
          </a:p>
          <a:p>
            <a:pPr>
              <a:lnSpc>
                <a:spcPct val="90000"/>
              </a:lnSpc>
              <a:buFontTx/>
              <a:buNone/>
            </a:pPr>
            <a:endParaRPr lang="en-GB" sz="1000" dirty="0" smtClean="0"/>
          </a:p>
          <a:p>
            <a:pPr>
              <a:lnSpc>
                <a:spcPct val="90000"/>
              </a:lnSpc>
              <a:buFontTx/>
              <a:buNone/>
            </a:pPr>
            <a:r>
              <a:rPr lang="en-GB" sz="1000" dirty="0" smtClean="0"/>
              <a:t>Where to locate converters and stores?</a:t>
            </a:r>
          </a:p>
          <a:p>
            <a:pPr>
              <a:lnSpc>
                <a:spcPct val="90000"/>
              </a:lnSpc>
              <a:buFontTx/>
              <a:buNone/>
            </a:pPr>
            <a:endParaRPr lang="en-GB" sz="1000" dirty="0" smtClean="0"/>
          </a:p>
          <a:p>
            <a:pPr>
              <a:lnSpc>
                <a:spcPct val="90000"/>
              </a:lnSpc>
              <a:buFontTx/>
              <a:buNone/>
            </a:pPr>
            <a:r>
              <a:rPr lang="en-GB" sz="1000" dirty="0" smtClean="0"/>
              <a:t>Where to place transmission nodes?</a:t>
            </a:r>
          </a:p>
        </p:txBody>
      </p:sp>
      <p:sp>
        <p:nvSpPr>
          <p:cNvPr id="16386" name="Slide Number Placeholder 3"/>
          <p:cNvSpPr>
            <a:spLocks noGrp="1"/>
          </p:cNvSpPr>
          <p:nvPr>
            <p:ph type="sldNum" sz="quarter" idx="12"/>
          </p:nvPr>
        </p:nvSpPr>
        <p:spPr bwMode="auto">
          <a:prstGeom prst="rect">
            <a:avLst/>
          </a:prstGeom>
          <a:noFill/>
          <a:ln>
            <a:miter lim="800000"/>
            <a:headEnd/>
            <a:tailEnd/>
          </a:ln>
        </p:spPr>
        <p:txBody>
          <a:bodyPr/>
          <a:lstStyle/>
          <a:p>
            <a:pPr algn="r"/>
            <a:fld id="{FF4F24EF-B585-4816-AD05-B452BE08C9C7}" type="slidenum">
              <a:rPr lang="en-GB"/>
              <a:pPr algn="r"/>
              <a:t>24</a:t>
            </a:fld>
            <a:endParaRPr lang="en-GB"/>
          </a:p>
        </p:txBody>
      </p:sp>
      <p:pic>
        <p:nvPicPr>
          <p:cNvPr id="16387" name="Picture 10"/>
          <p:cNvPicPr>
            <a:picLocks noChangeAspect="1" noChangeArrowheads="1"/>
          </p:cNvPicPr>
          <p:nvPr/>
        </p:nvPicPr>
        <p:blipFill>
          <a:blip r:embed="rId3" cstate="print"/>
          <a:srcRect/>
          <a:stretch>
            <a:fillRect/>
          </a:stretch>
        </p:blipFill>
        <p:spPr bwMode="auto">
          <a:xfrm>
            <a:off x="2735263" y="1000108"/>
            <a:ext cx="6408737" cy="5624513"/>
          </a:xfrm>
          <a:prstGeom prst="rect">
            <a:avLst/>
          </a:prstGeom>
          <a:noFill/>
          <a:ln w="9525" algn="ctr">
            <a:noFill/>
            <a:miter lim="800000"/>
            <a:headEnd/>
            <a:tailEnd/>
          </a:ln>
        </p:spPr>
      </p:pic>
    </p:spTree>
    <p:extLst>
      <p:ext uri="{BB962C8B-B14F-4D97-AF65-F5344CB8AC3E}">
        <p14:creationId xmlns:p14="http://schemas.microsoft.com/office/powerpoint/2010/main" val="3359255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solidFill>
            <a:schemeClr val="bg1"/>
          </a:solidFill>
        </p:spPr>
        <p:txBody>
          <a:bodyPr/>
          <a:lstStyle/>
          <a:p>
            <a:pPr eaLnBrk="1" hangingPunct="1"/>
            <a:r>
              <a:rPr lang="en-GB" sz="1400" smtClean="0"/>
              <a:t>UK energy, space and time</a:t>
            </a:r>
            <a:r>
              <a:rPr lang="en-GB" sz="1400" smtClean="0">
                <a:solidFill>
                  <a:srgbClr val="3AAE4B"/>
                </a:solidFill>
              </a:rPr>
              <a:t> </a:t>
            </a:r>
            <a:r>
              <a:rPr lang="en-GB" sz="1400" smtClean="0"/>
              <a:t>illustrated with</a:t>
            </a:r>
            <a:r>
              <a:rPr lang="en-GB" sz="1400" smtClean="0">
                <a:solidFill>
                  <a:srgbClr val="3AAE4B"/>
                </a:solidFill>
              </a:rPr>
              <a:t> EST</a:t>
            </a:r>
            <a:r>
              <a:rPr lang="en-GB" sz="1400" smtClean="0"/>
              <a:t> : </a:t>
            </a:r>
            <a:r>
              <a:rPr lang="en-GB" sz="1400" smtClean="0">
                <a:solidFill>
                  <a:srgbClr val="FF3300"/>
                </a:solidFill>
              </a:rPr>
              <a:t>animated</a:t>
            </a:r>
          </a:p>
        </p:txBody>
      </p:sp>
      <p:sp>
        <p:nvSpPr>
          <p:cNvPr id="7" name="Content Placeholder 6"/>
          <p:cNvSpPr>
            <a:spLocks noGrp="1"/>
          </p:cNvSpPr>
          <p:nvPr>
            <p:ph idx="1"/>
          </p:nvPr>
        </p:nvSpPr>
        <p:spPr/>
        <p:txBody>
          <a:bodyPr/>
          <a:lstStyle/>
          <a:p>
            <a:endParaRPr lang="en-GB"/>
          </a:p>
        </p:txBody>
      </p:sp>
      <p:sp>
        <p:nvSpPr>
          <p:cNvPr id="21507" name="Slide Number Placeholder 3"/>
          <p:cNvSpPr>
            <a:spLocks noGrp="1"/>
          </p:cNvSpPr>
          <p:nvPr>
            <p:ph type="sldNum" sz="quarter" idx="12"/>
          </p:nvPr>
        </p:nvSpPr>
        <p:spPr bwMode="auto">
          <a:prstGeom prst="rect">
            <a:avLst/>
          </a:prstGeom>
          <a:noFill/>
          <a:ln>
            <a:miter lim="800000"/>
            <a:headEnd/>
            <a:tailEnd/>
          </a:ln>
        </p:spPr>
        <p:txBody>
          <a:bodyPr/>
          <a:lstStyle/>
          <a:p>
            <a:fld id="{78D7A44E-7C63-49CB-BAAA-56E2D21256A8}" type="slidenum">
              <a:rPr lang="en-GB"/>
              <a:pPr/>
              <a:t>25</a:t>
            </a:fld>
            <a:endParaRPr lang="en-GB"/>
          </a:p>
        </p:txBody>
      </p:sp>
      <p:pic>
        <p:nvPicPr>
          <p:cNvPr id="21508" name="Picture 4" descr="EST"/>
          <p:cNvPicPr>
            <a:picLocks noChangeAspect="1" noChangeArrowheads="1" noCrop="1"/>
          </p:cNvPicPr>
          <p:nvPr/>
        </p:nvPicPr>
        <p:blipFill>
          <a:blip r:embed="rId3" cstate="print"/>
          <a:srcRect/>
          <a:stretch>
            <a:fillRect/>
          </a:stretch>
        </p:blipFill>
        <p:spPr bwMode="auto">
          <a:xfrm>
            <a:off x="1214414" y="975052"/>
            <a:ext cx="7356472" cy="5700366"/>
          </a:xfrm>
          <a:prstGeom prst="rect">
            <a:avLst/>
          </a:prstGeom>
          <a:noFill/>
          <a:ln w="9525">
            <a:noFill/>
            <a:miter lim="800000"/>
            <a:headEnd/>
            <a:tailEnd/>
          </a:ln>
        </p:spPr>
      </p:pic>
    </p:spTree>
    <p:extLst>
      <p:ext uri="{BB962C8B-B14F-4D97-AF65-F5344CB8AC3E}">
        <p14:creationId xmlns:p14="http://schemas.microsoft.com/office/powerpoint/2010/main" val="613088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GB" smtClean="0">
                <a:solidFill>
                  <a:schemeClr val="tx1"/>
                </a:solidFill>
              </a:rPr>
              <a:t>T</a:t>
            </a:r>
            <a:r>
              <a:rPr lang="en-GB" smtClean="0"/>
              <a:t>rade </a:t>
            </a:r>
            <a:endParaRPr lang="en-GB" smtClean="0">
              <a:solidFill>
                <a:srgbClr val="FF3300"/>
              </a:solidFill>
            </a:endParaRPr>
          </a:p>
        </p:txBody>
      </p:sp>
      <p:sp>
        <p:nvSpPr>
          <p:cNvPr id="33797" name="Rectangle 4"/>
          <p:cNvSpPr>
            <a:spLocks noGrp="1" noChangeArrowheads="1"/>
          </p:cNvSpPr>
          <p:nvPr>
            <p:ph idx="1"/>
          </p:nvPr>
        </p:nvSpPr>
        <p:spPr>
          <a:xfrm>
            <a:off x="428596" y="1214422"/>
            <a:ext cx="3214710" cy="4697427"/>
          </a:xfrm>
        </p:spPr>
        <p:txBody>
          <a:bodyPr/>
          <a:lstStyle/>
          <a:p>
            <a:pPr>
              <a:buFontTx/>
              <a:buNone/>
            </a:pPr>
            <a:r>
              <a:rPr lang="en-GB" sz="1200" dirty="0" smtClean="0"/>
              <a:t>International transmission for the exchange of renewable electricity, enhances security and reduces costs, because:</a:t>
            </a:r>
          </a:p>
          <a:p>
            <a:pPr>
              <a:buFontTx/>
              <a:buNone/>
            </a:pPr>
            <a:endParaRPr lang="en-GB" sz="1200" dirty="0" smtClean="0">
              <a:solidFill>
                <a:srgbClr val="3AAE4B"/>
              </a:solidFill>
            </a:endParaRPr>
          </a:p>
          <a:p>
            <a:pPr>
              <a:buFontTx/>
              <a:buNone/>
            </a:pPr>
            <a:r>
              <a:rPr lang="en-GB" sz="1200" b="1" dirty="0" smtClean="0">
                <a:solidFill>
                  <a:srgbClr val="3AAE4B"/>
                </a:solidFill>
              </a:rPr>
              <a:t>Different availabilities of low carbon energy sources</a:t>
            </a:r>
          </a:p>
          <a:p>
            <a:pPr>
              <a:buFontTx/>
              <a:buNone/>
            </a:pPr>
            <a:endParaRPr lang="en-GB" sz="1200" b="1" dirty="0" smtClean="0">
              <a:solidFill>
                <a:srgbClr val="3AAE4B"/>
              </a:solidFill>
            </a:endParaRPr>
          </a:p>
          <a:p>
            <a:pPr>
              <a:buFontTx/>
              <a:buNone/>
            </a:pPr>
            <a:r>
              <a:rPr lang="en-GB" sz="1200" b="1" dirty="0" smtClean="0">
                <a:solidFill>
                  <a:srgbClr val="3AAE4B"/>
                </a:solidFill>
              </a:rPr>
              <a:t>Geographical dispersion benefits demand and renewable diversity</a:t>
            </a:r>
          </a:p>
          <a:p>
            <a:pPr>
              <a:buFontTx/>
              <a:buNone/>
            </a:pPr>
            <a:endParaRPr lang="en-GB" sz="1200" dirty="0" smtClean="0">
              <a:solidFill>
                <a:srgbClr val="3AAE4B"/>
              </a:solidFill>
            </a:endParaRPr>
          </a:p>
          <a:p>
            <a:endParaRPr lang="en-GB" sz="1200" dirty="0" smtClean="0"/>
          </a:p>
          <a:p>
            <a:endParaRPr lang="en-GB" sz="1200" dirty="0" smtClean="0"/>
          </a:p>
          <a:p>
            <a:r>
              <a:rPr lang="en-GB" sz="1200" dirty="0" smtClean="0"/>
              <a:t>Possibility that the EU exchanges renewable electricity for gas from Russia etc. </a:t>
            </a:r>
          </a:p>
          <a:p>
            <a:endParaRPr lang="en-GB" sz="1200" dirty="0" smtClean="0"/>
          </a:p>
          <a:p>
            <a:r>
              <a:rPr lang="en-GB" sz="1200" b="1" dirty="0" smtClean="0">
                <a:solidFill>
                  <a:srgbClr val="FF0000"/>
                </a:solidFill>
              </a:rPr>
              <a:t>Exchange</a:t>
            </a:r>
            <a:r>
              <a:rPr lang="en-GB" sz="1200" dirty="0" smtClean="0"/>
              <a:t> of energy enhances security through co-dependency.</a:t>
            </a:r>
          </a:p>
          <a:p>
            <a:endParaRPr lang="en-GB" sz="1200" dirty="0" smtClean="0"/>
          </a:p>
          <a:p>
            <a:r>
              <a:rPr lang="en-GB" sz="1200" dirty="0" smtClean="0"/>
              <a:t>International transmission for the exchange of renewable electricity, enhances security and reduces costs</a:t>
            </a:r>
          </a:p>
        </p:txBody>
      </p:sp>
      <p:sp>
        <p:nvSpPr>
          <p:cNvPr id="33794" name="Slide Number Placeholder 3"/>
          <p:cNvSpPr>
            <a:spLocks noGrp="1"/>
          </p:cNvSpPr>
          <p:nvPr>
            <p:ph type="sldNum" sz="quarter" idx="12"/>
          </p:nvPr>
        </p:nvSpPr>
        <p:spPr bwMode="auto">
          <a:prstGeom prst="rect">
            <a:avLst/>
          </a:prstGeom>
          <a:noFill/>
          <a:ln>
            <a:miter lim="800000"/>
            <a:headEnd/>
            <a:tailEnd/>
          </a:ln>
        </p:spPr>
        <p:txBody>
          <a:bodyPr/>
          <a:lstStyle/>
          <a:p>
            <a:pPr algn="r"/>
            <a:fld id="{52A40D17-B5B8-47F2-A696-CFB0E9D3F6BB}" type="slidenum">
              <a:rPr lang="en-GB"/>
              <a:pPr algn="r"/>
              <a:t>26</a:t>
            </a:fld>
            <a:endParaRPr lang="en-GB"/>
          </a:p>
        </p:txBody>
      </p:sp>
      <p:pic>
        <p:nvPicPr>
          <p:cNvPr id="33796" name="Picture 3" descr="InterEnergy5x"/>
          <p:cNvPicPr>
            <a:picLocks noChangeAspect="1" noChangeArrowheads="1" noCrop="1"/>
          </p:cNvPicPr>
          <p:nvPr/>
        </p:nvPicPr>
        <p:blipFill>
          <a:blip r:embed="rId3" cstate="print"/>
          <a:srcRect/>
          <a:stretch>
            <a:fillRect/>
          </a:stretch>
        </p:blipFill>
        <p:spPr bwMode="auto">
          <a:xfrm>
            <a:off x="3500438" y="1519238"/>
            <a:ext cx="5500687" cy="5338762"/>
          </a:xfrm>
          <a:prstGeom prst="rect">
            <a:avLst/>
          </a:prstGeom>
          <a:noFill/>
          <a:ln w="9525">
            <a:noFill/>
            <a:miter lim="800000"/>
            <a:headEnd/>
            <a:tailEnd/>
          </a:ln>
        </p:spPr>
      </p:pic>
      <p:sp>
        <p:nvSpPr>
          <p:cNvPr id="7" name="Rectangle 4"/>
          <p:cNvSpPr txBox="1">
            <a:spLocks noChangeArrowheads="1"/>
          </p:cNvSpPr>
          <p:nvPr/>
        </p:nvSpPr>
        <p:spPr bwMode="auto">
          <a:xfrm>
            <a:off x="4143372" y="1000108"/>
            <a:ext cx="4714875" cy="4662488"/>
          </a:xfrm>
          <a:prstGeom prst="rect">
            <a:avLst/>
          </a:prstGeom>
          <a:noFill/>
          <a:ln w="9525">
            <a:noFill/>
            <a:miter lim="800000"/>
            <a:headEnd/>
            <a:tailEnd/>
          </a:ln>
        </p:spPr>
        <p:txBody>
          <a:bodyPr/>
          <a:lstStyle/>
          <a:p>
            <a:pPr marL="342900" indent="-342900" eaLnBrk="0" hangingPunct="0">
              <a:spcBef>
                <a:spcPct val="20000"/>
              </a:spcBef>
              <a:defRPr/>
            </a:pPr>
            <a:r>
              <a:rPr lang="en-GB" sz="1200" kern="0" dirty="0">
                <a:latin typeface="+mn-lt"/>
                <a:cs typeface="+mn-cs"/>
              </a:rPr>
              <a:t>Animation shows trade model </a:t>
            </a:r>
            <a:r>
              <a:rPr lang="en-GB" sz="1200" kern="0" dirty="0"/>
              <a:t>optimising for one period</a:t>
            </a:r>
            <a:endParaRPr lang="en-GB" sz="1200" kern="0" dirty="0">
              <a:latin typeface="+mn-lt"/>
              <a:cs typeface="+mn-cs"/>
            </a:endParaRPr>
          </a:p>
        </p:txBody>
      </p:sp>
    </p:spTree>
    <p:extLst>
      <p:ext uri="{BB962C8B-B14F-4D97-AF65-F5344CB8AC3E}">
        <p14:creationId xmlns:p14="http://schemas.microsoft.com/office/powerpoint/2010/main" val="4157895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75D3AD85-33D2-437F-8789-1592CE9B99B2}" type="slidenum">
              <a:rPr lang="en-GB"/>
              <a:pPr algn="r"/>
              <a:t>27</a:t>
            </a:fld>
            <a:endParaRPr lang="en-GB"/>
          </a:p>
        </p:txBody>
      </p:sp>
      <p:sp>
        <p:nvSpPr>
          <p:cNvPr id="84995" name="Rectangle 2"/>
          <p:cNvSpPr>
            <a:spLocks noGrp="1" noChangeArrowheads="1"/>
          </p:cNvSpPr>
          <p:nvPr>
            <p:ph type="title"/>
          </p:nvPr>
        </p:nvSpPr>
        <p:spPr>
          <a:xfrm>
            <a:off x="395288" y="620713"/>
            <a:ext cx="8229600" cy="522287"/>
          </a:xfrm>
        </p:spPr>
        <p:txBody>
          <a:bodyPr/>
          <a:lstStyle/>
          <a:p>
            <a:r>
              <a:rPr lang="en-GB" smtClean="0"/>
              <a:t>World</a:t>
            </a:r>
          </a:p>
        </p:txBody>
      </p:sp>
      <p:sp>
        <p:nvSpPr>
          <p:cNvPr id="84996" name="Rectangle 3"/>
          <p:cNvSpPr>
            <a:spLocks noGrp="1" noChangeArrowheads="1"/>
          </p:cNvSpPr>
          <p:nvPr>
            <p:ph type="body" idx="1"/>
          </p:nvPr>
        </p:nvSpPr>
        <p:spPr>
          <a:xfrm>
            <a:off x="755650" y="981075"/>
            <a:ext cx="6621463" cy="1081088"/>
          </a:xfrm>
        </p:spPr>
        <p:txBody>
          <a:bodyPr/>
          <a:lstStyle/>
          <a:p>
            <a:pPr>
              <a:buFontTx/>
              <a:buNone/>
            </a:pPr>
            <a:r>
              <a:rPr lang="en-GB" sz="1200" smtClean="0"/>
              <a:t>There are global patterns in demands and renewable supplies:</a:t>
            </a:r>
          </a:p>
          <a:p>
            <a:r>
              <a:rPr lang="en-GB" sz="1200" smtClean="0"/>
              <a:t>Regular diurnal and seasonal variations in demands, some climate dependent</a:t>
            </a:r>
          </a:p>
          <a:p>
            <a:r>
              <a:rPr lang="en-GB" sz="1200" smtClean="0"/>
              <a:t>Regular diurnal and seasonal incomes of solar energy</a:t>
            </a:r>
          </a:p>
          <a:p>
            <a:r>
              <a:rPr lang="en-GB" sz="1200" smtClean="0"/>
              <a:t>Predictable tidal energy income</a:t>
            </a:r>
          </a:p>
          <a:p>
            <a:endParaRPr lang="en-GB" sz="1200" smtClean="0"/>
          </a:p>
        </p:txBody>
      </p:sp>
      <p:pic>
        <p:nvPicPr>
          <p:cNvPr id="84997" name="Picture 5" descr="WorldEne"/>
          <p:cNvPicPr>
            <a:picLocks noChangeAspect="1" noChangeArrowheads="1"/>
          </p:cNvPicPr>
          <p:nvPr/>
        </p:nvPicPr>
        <p:blipFill>
          <a:blip r:embed="rId3" cstate="print"/>
          <a:srcRect/>
          <a:stretch>
            <a:fillRect/>
          </a:stretch>
        </p:blipFill>
        <p:spPr bwMode="auto">
          <a:xfrm>
            <a:off x="827088" y="1989138"/>
            <a:ext cx="7561262" cy="4291012"/>
          </a:xfrm>
          <a:prstGeom prst="rect">
            <a:avLst/>
          </a:prstGeom>
          <a:noFill/>
          <a:ln w="9525">
            <a:noFill/>
            <a:miter lim="800000"/>
            <a:headEnd/>
            <a:tailEnd/>
          </a:ln>
        </p:spPr>
      </p:pic>
    </p:spTree>
    <p:extLst>
      <p:ext uri="{BB962C8B-B14F-4D97-AF65-F5344CB8AC3E}">
        <p14:creationId xmlns:p14="http://schemas.microsoft.com/office/powerpoint/2010/main" val="2435008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471078E-3F50-4871-8DB2-C9142B831BCA}" type="slidenum">
              <a:rPr lang="en-GB"/>
              <a:pPr algn="r"/>
              <a:t>28</a:t>
            </a:fld>
            <a:endParaRPr lang="en-GB"/>
          </a:p>
        </p:txBody>
      </p:sp>
      <p:sp>
        <p:nvSpPr>
          <p:cNvPr id="86019" name="Rectangle 2"/>
          <p:cNvSpPr>
            <a:spLocks noGrp="1" noChangeArrowheads="1"/>
          </p:cNvSpPr>
          <p:nvPr>
            <p:ph type="title"/>
          </p:nvPr>
        </p:nvSpPr>
        <p:spPr>
          <a:xfrm>
            <a:off x="357188" y="714375"/>
            <a:ext cx="8489950" cy="642938"/>
          </a:xfrm>
        </p:spPr>
        <p:txBody>
          <a:bodyPr/>
          <a:lstStyle/>
          <a:p>
            <a:r>
              <a:rPr lang="en-GB" smtClean="0"/>
              <a:t>World: a global electricity transmission grid?</a:t>
            </a:r>
          </a:p>
        </p:txBody>
      </p:sp>
      <p:sp>
        <p:nvSpPr>
          <p:cNvPr id="86020" name="Rectangle 3"/>
          <p:cNvSpPr>
            <a:spLocks noGrp="1" noChangeArrowheads="1"/>
          </p:cNvSpPr>
          <p:nvPr>
            <p:ph type="body" idx="1"/>
          </p:nvPr>
        </p:nvSpPr>
        <p:spPr>
          <a:xfrm>
            <a:off x="827088" y="1143000"/>
            <a:ext cx="7777162" cy="1062038"/>
          </a:xfrm>
        </p:spPr>
        <p:txBody>
          <a:bodyPr/>
          <a:lstStyle/>
          <a:p>
            <a:pPr>
              <a:lnSpc>
                <a:spcPct val="90000"/>
              </a:lnSpc>
            </a:pPr>
            <a:r>
              <a:rPr lang="en-GB" sz="1200" smtClean="0"/>
              <a:t>Should transmission be global to achieve an optimum balance between supply, transmission and storage?</a:t>
            </a:r>
          </a:p>
          <a:p>
            <a:pPr>
              <a:lnSpc>
                <a:spcPct val="90000"/>
              </a:lnSpc>
            </a:pPr>
            <a:r>
              <a:rPr lang="en-GB" sz="1200" smtClean="0"/>
              <a:t>Which investments are most cost efficient in reducing GHG emission? Should the UK invest in photovoltaic systems in Africa, rather than the UK? This could be done through the Clean Development Mechanism</a:t>
            </a:r>
          </a:p>
        </p:txBody>
      </p:sp>
      <p:pic>
        <p:nvPicPr>
          <p:cNvPr id="86021" name="Picture 6" descr="WorldEneTrans"/>
          <p:cNvPicPr>
            <a:picLocks noChangeAspect="1" noChangeArrowheads="1"/>
          </p:cNvPicPr>
          <p:nvPr/>
        </p:nvPicPr>
        <p:blipFill>
          <a:blip r:embed="rId3" cstate="print"/>
          <a:srcRect/>
          <a:stretch>
            <a:fillRect/>
          </a:stretch>
        </p:blipFill>
        <p:spPr bwMode="auto">
          <a:xfrm>
            <a:off x="827088" y="1989138"/>
            <a:ext cx="7561262" cy="4321175"/>
          </a:xfrm>
          <a:prstGeom prst="rect">
            <a:avLst/>
          </a:prstGeom>
          <a:noFill/>
          <a:ln w="9525">
            <a:noFill/>
            <a:miter lim="800000"/>
            <a:headEnd/>
            <a:tailEnd/>
          </a:ln>
        </p:spPr>
      </p:pic>
    </p:spTree>
    <p:extLst>
      <p:ext uri="{BB962C8B-B14F-4D97-AF65-F5344CB8AC3E}">
        <p14:creationId xmlns:p14="http://schemas.microsoft.com/office/powerpoint/2010/main" val="95094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GB" smtClean="0"/>
              <a:t>Leviathan’s future?</a:t>
            </a:r>
          </a:p>
        </p:txBody>
      </p:sp>
      <p:sp>
        <p:nvSpPr>
          <p:cNvPr id="8" name="Content Placeholder 7"/>
          <p:cNvSpPr>
            <a:spLocks noGrp="1"/>
          </p:cNvSpPr>
          <p:nvPr>
            <p:ph idx="1"/>
          </p:nvPr>
        </p:nvSpPr>
        <p:spPr/>
        <p:txBody>
          <a:bodyPr/>
          <a:lstStyle/>
          <a:p>
            <a:endParaRPr lang="en-GB"/>
          </a:p>
        </p:txBody>
      </p:sp>
      <p:sp>
        <p:nvSpPr>
          <p:cNvPr id="41986" name="Slide Number Placeholder 5"/>
          <p:cNvSpPr>
            <a:spLocks noGrp="1"/>
          </p:cNvSpPr>
          <p:nvPr>
            <p:ph type="sldNum" sz="quarter" idx="12"/>
          </p:nvPr>
        </p:nvSpPr>
        <p:spPr bwMode="auto">
          <a:prstGeom prst="rect">
            <a:avLst/>
          </a:prstGeom>
          <a:noFill/>
          <a:ln>
            <a:miter lim="800000"/>
            <a:headEnd/>
            <a:tailEnd/>
          </a:ln>
        </p:spPr>
        <p:txBody>
          <a:bodyPr/>
          <a:lstStyle/>
          <a:p>
            <a:fld id="{6BF6C6D1-E938-4C18-BD4A-FE5200019DDE}" type="slidenum">
              <a:rPr lang="en-US"/>
              <a:pPr/>
              <a:t>29</a:t>
            </a:fld>
            <a:endParaRPr lang="en-US"/>
          </a:p>
        </p:txBody>
      </p:sp>
      <p:pic>
        <p:nvPicPr>
          <p:cNvPr id="41989" name="Picture 4" descr="WorldEneTrans"/>
          <p:cNvPicPr>
            <a:picLocks noChangeAspect="1" noChangeArrowheads="1"/>
          </p:cNvPicPr>
          <p:nvPr/>
        </p:nvPicPr>
        <p:blipFill>
          <a:blip r:embed="rId3" cstate="print"/>
          <a:srcRect/>
          <a:stretch>
            <a:fillRect/>
          </a:stretch>
        </p:blipFill>
        <p:spPr bwMode="auto">
          <a:xfrm>
            <a:off x="827088" y="1989138"/>
            <a:ext cx="7561262" cy="4321175"/>
          </a:xfrm>
          <a:prstGeom prst="rect">
            <a:avLst/>
          </a:prstGeom>
          <a:noFill/>
          <a:ln w="9525">
            <a:noFill/>
            <a:miter lim="800000"/>
            <a:headEnd/>
            <a:tailEnd/>
          </a:ln>
        </p:spPr>
      </p:pic>
      <p:pic>
        <p:nvPicPr>
          <p:cNvPr id="41990" name="Picture 9"/>
          <p:cNvPicPr>
            <a:picLocks noChangeAspect="1" noChangeArrowheads="1"/>
          </p:cNvPicPr>
          <p:nvPr/>
        </p:nvPicPr>
        <p:blipFill>
          <a:blip r:embed="rId4" cstate="print"/>
          <a:srcRect/>
          <a:stretch>
            <a:fillRect/>
          </a:stretch>
        </p:blipFill>
        <p:spPr bwMode="auto">
          <a:xfrm>
            <a:off x="5829300" y="1052513"/>
            <a:ext cx="2832100" cy="4248150"/>
          </a:xfrm>
          <a:prstGeom prst="rect">
            <a:avLst/>
          </a:prstGeom>
          <a:noFill/>
          <a:ln w="9525">
            <a:noFill/>
            <a:miter lim="800000"/>
            <a:headEnd/>
            <a:tailEnd/>
          </a:ln>
        </p:spPr>
      </p:pic>
      <p:pic>
        <p:nvPicPr>
          <p:cNvPr id="41991" name="Picture 10"/>
          <p:cNvPicPr>
            <a:picLocks noChangeAspect="1" noChangeArrowheads="1"/>
          </p:cNvPicPr>
          <p:nvPr/>
        </p:nvPicPr>
        <p:blipFill>
          <a:blip r:embed="rId5" cstate="print"/>
          <a:srcRect/>
          <a:stretch>
            <a:fillRect/>
          </a:stretch>
        </p:blipFill>
        <p:spPr bwMode="auto">
          <a:xfrm>
            <a:off x="323850" y="4508500"/>
            <a:ext cx="1538288" cy="2089150"/>
          </a:xfrm>
          <a:prstGeom prst="rect">
            <a:avLst/>
          </a:prstGeom>
          <a:noFill/>
          <a:ln w="9525">
            <a:noFill/>
            <a:miter lim="800000"/>
            <a:headEnd/>
            <a:tailEnd/>
          </a:ln>
        </p:spPr>
      </p:pic>
    </p:spTree>
    <p:extLst>
      <p:ext uri="{BB962C8B-B14F-4D97-AF65-F5344CB8AC3E}">
        <p14:creationId xmlns:p14="http://schemas.microsoft.com/office/powerpoint/2010/main" val="25427122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3850" y="692150"/>
            <a:ext cx="8489950" cy="431800"/>
          </a:xfrm>
        </p:spPr>
        <p:txBody>
          <a:bodyPr/>
          <a:lstStyle/>
          <a:p>
            <a:pPr eaLnBrk="1" hangingPunct="1"/>
            <a:r>
              <a:rPr lang="en-US" sz="2400" dirty="0" smtClean="0"/>
              <a:t>Course outline</a:t>
            </a:r>
          </a:p>
        </p:txBody>
      </p:sp>
      <p:sp>
        <p:nvSpPr>
          <p:cNvPr id="8196" name="Rectangle 6"/>
          <p:cNvSpPr>
            <a:spLocks noGrp="1" noChangeArrowheads="1"/>
          </p:cNvSpPr>
          <p:nvPr>
            <p:ph idx="1"/>
          </p:nvPr>
        </p:nvSpPr>
        <p:spPr>
          <a:xfrm>
            <a:off x="468313" y="1341438"/>
            <a:ext cx="8280400" cy="4608512"/>
          </a:xfrm>
          <a:noFill/>
        </p:spPr>
        <p:txBody>
          <a:bodyPr/>
          <a:lstStyle/>
          <a:p>
            <a:pPr eaLnBrk="1" hangingPunct="1"/>
            <a:endParaRPr lang="en-GB" sz="2000" dirty="0" smtClean="0"/>
          </a:p>
        </p:txBody>
      </p:sp>
      <p:sp>
        <p:nvSpPr>
          <p:cNvPr id="8194"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59094FA8-D32D-452D-95F2-7A0D1583F9EE}" type="slidenum">
              <a:rPr lang="en-US"/>
              <a:pPr algn="r"/>
              <a:t>3</a:t>
            </a:fld>
            <a:endParaRPr lang="en-US"/>
          </a:p>
        </p:txBody>
      </p:sp>
      <p:pic>
        <p:nvPicPr>
          <p:cNvPr id="5" name="Picture 6" descr="C:\Mark\Work\Energy\EnergyModels\DYNEMO\DynEMo_Flow\DynEMo_f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84984"/>
            <a:ext cx="5508104" cy="40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6672"/>
            <a:ext cx="5724128" cy="334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smtClean="0"/>
              <a:t>National energy system</a:t>
            </a:r>
          </a:p>
        </p:txBody>
      </p:sp>
      <p:sp>
        <p:nvSpPr>
          <p:cNvPr id="4" name="Content Placeholder 3"/>
          <p:cNvSpPr>
            <a:spLocks noGrp="1"/>
          </p:cNvSpPr>
          <p:nvPr>
            <p:ph idx="1"/>
          </p:nvPr>
        </p:nvSpPr>
        <p:spPr/>
        <p:txBody>
          <a:bodyPr/>
          <a:lstStyle/>
          <a:p>
            <a:endParaRPr lang="en-GB"/>
          </a:p>
        </p:txBody>
      </p:sp>
      <p:pic>
        <p:nvPicPr>
          <p:cNvPr id="6" name="Picture 6" descr="C:\Mark\Work\Energy\EnergyModels\DYNEMO\DynEMo_Flow\DynEMo_f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41730"/>
            <a:ext cx="8604448" cy="631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850" y="620713"/>
            <a:ext cx="8489950" cy="360362"/>
          </a:xfrm>
        </p:spPr>
        <p:txBody>
          <a:bodyPr/>
          <a:lstStyle/>
          <a:p>
            <a:pPr eaLnBrk="1" hangingPunct="1"/>
            <a:r>
              <a:rPr lang="en-US" sz="1500" smtClean="0"/>
              <a:t>Energy services</a:t>
            </a:r>
          </a:p>
        </p:txBody>
      </p:sp>
      <p:sp>
        <p:nvSpPr>
          <p:cNvPr id="14340" name="Rectangle 3"/>
          <p:cNvSpPr>
            <a:spLocks noGrp="1" noChangeArrowheads="1"/>
          </p:cNvSpPr>
          <p:nvPr>
            <p:ph idx="1"/>
          </p:nvPr>
        </p:nvSpPr>
        <p:spPr>
          <a:xfrm>
            <a:off x="714375" y="1071563"/>
            <a:ext cx="7246938" cy="5184775"/>
          </a:xfrm>
          <a:noFill/>
        </p:spPr>
        <p:txBody>
          <a:bodyPr/>
          <a:lstStyle/>
          <a:p>
            <a:pPr eaLnBrk="1" hangingPunct="1"/>
            <a:endParaRPr lang="en-GB" smtClean="0"/>
          </a:p>
          <a:p>
            <a:pPr eaLnBrk="1" hangingPunct="1"/>
            <a:endParaRPr lang="en-GB" smtClean="0"/>
          </a:p>
          <a:p>
            <a:pPr eaLnBrk="1" hangingPunct="1"/>
            <a:endParaRPr lang="en-GB" smtClean="0"/>
          </a:p>
          <a:p>
            <a:pPr lvl="1" eaLnBrk="1" hangingPunct="1"/>
            <a:endParaRPr lang="en-GB" smtClean="0"/>
          </a:p>
          <a:p>
            <a:pPr eaLnBrk="1" hangingPunct="1"/>
            <a:endParaRPr lang="en-US" smtClean="0"/>
          </a:p>
        </p:txBody>
      </p:sp>
      <p:sp>
        <p:nvSpPr>
          <p:cNvPr id="14338"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7F899D03-D798-4B42-B3F6-C3E6989E6D7A}" type="slidenum">
              <a:rPr lang="en-US"/>
              <a:pPr algn="r"/>
              <a:t>31</a:t>
            </a:fld>
            <a:endParaRPr lang="en-US"/>
          </a:p>
        </p:txBody>
      </p:sp>
      <p:pic>
        <p:nvPicPr>
          <p:cNvPr id="14341" name="Picture 2"/>
          <p:cNvPicPr>
            <a:picLocks noChangeAspect="1" noChangeArrowheads="1"/>
          </p:cNvPicPr>
          <p:nvPr/>
        </p:nvPicPr>
        <p:blipFill>
          <a:blip r:embed="rId3" cstate="print"/>
          <a:srcRect/>
          <a:stretch>
            <a:fillRect/>
          </a:stretch>
        </p:blipFill>
        <p:spPr bwMode="auto">
          <a:xfrm>
            <a:off x="755576" y="1340768"/>
            <a:ext cx="7578560" cy="5224145"/>
          </a:xfrm>
          <a:prstGeom prst="rect">
            <a:avLst/>
          </a:prstGeom>
          <a:noFill/>
          <a:ln w="9525">
            <a:noFill/>
            <a:miter lim="800000"/>
            <a:headEnd/>
            <a:tailEnd/>
          </a:ln>
        </p:spPr>
      </p:pic>
    </p:spTree>
    <p:extLst>
      <p:ext uri="{BB962C8B-B14F-4D97-AF65-F5344CB8AC3E}">
        <p14:creationId xmlns:p14="http://schemas.microsoft.com/office/powerpoint/2010/main" val="1009161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95288" y="620713"/>
            <a:ext cx="8229600" cy="665162"/>
          </a:xfrm>
        </p:spPr>
        <p:txBody>
          <a:bodyPr/>
          <a:lstStyle/>
          <a:p>
            <a:pPr eaLnBrk="1" hangingPunct="1"/>
            <a:r>
              <a:rPr lang="en-GB" sz="1800" smtClean="0"/>
              <a:t>Future UK demography</a:t>
            </a:r>
            <a:endParaRPr lang="en-US" sz="1800" smtClean="0"/>
          </a:p>
        </p:txBody>
      </p:sp>
      <p:pic>
        <p:nvPicPr>
          <p:cNvPr id="22532" name="Picture 2"/>
          <p:cNvPicPr>
            <a:picLocks noGrp="1" noChangeAspect="1" noChangeArrowheads="1"/>
          </p:cNvPicPr>
          <p:nvPr>
            <p:ph idx="1"/>
          </p:nvPr>
        </p:nvPicPr>
        <p:blipFill>
          <a:blip r:embed="rId3" cstate="print"/>
          <a:stretch>
            <a:fillRect/>
          </a:stretch>
        </p:blipFill>
        <p:spPr>
          <a:xfrm>
            <a:off x="5000628" y="2071678"/>
            <a:ext cx="3777831" cy="2382183"/>
          </a:xfrm>
          <a:noFill/>
        </p:spPr>
      </p:pic>
      <p:sp>
        <p:nvSpPr>
          <p:cNvPr id="22531"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5C4C8D22-79BF-4A48-8551-4D75C4E4F65E}" type="slidenum">
              <a:rPr lang="en-GB"/>
              <a:pPr algn="r"/>
              <a:t>32</a:t>
            </a:fld>
            <a:endParaRPr lang="en-GB"/>
          </a:p>
        </p:txBody>
      </p:sp>
      <p:pic>
        <p:nvPicPr>
          <p:cNvPr id="22533" name="Picture 3"/>
          <p:cNvPicPr>
            <a:picLocks noChangeAspect="1" noChangeArrowheads="1"/>
          </p:cNvPicPr>
          <p:nvPr/>
        </p:nvPicPr>
        <p:blipFill>
          <a:blip r:embed="rId4" cstate="print"/>
          <a:srcRect/>
          <a:stretch>
            <a:fillRect/>
          </a:stretch>
        </p:blipFill>
        <p:spPr bwMode="auto">
          <a:xfrm>
            <a:off x="5000625" y="4714875"/>
            <a:ext cx="3709988" cy="1736725"/>
          </a:xfrm>
          <a:prstGeom prst="rect">
            <a:avLst/>
          </a:prstGeom>
          <a:noFill/>
          <a:ln w="9525">
            <a:noFill/>
            <a:miter lim="800000"/>
            <a:headEnd/>
            <a:tailEnd/>
          </a:ln>
        </p:spPr>
      </p:pic>
      <p:sp>
        <p:nvSpPr>
          <p:cNvPr id="22534" name="TextBox 6"/>
          <p:cNvSpPr txBox="1">
            <a:spLocks noChangeArrowheads="1"/>
          </p:cNvSpPr>
          <p:nvPr/>
        </p:nvSpPr>
        <p:spPr bwMode="auto">
          <a:xfrm>
            <a:off x="2214546" y="4000504"/>
            <a:ext cx="2714625" cy="2308225"/>
          </a:xfrm>
          <a:prstGeom prst="rect">
            <a:avLst/>
          </a:prstGeom>
          <a:noFill/>
          <a:ln w="9525">
            <a:noFill/>
            <a:miter lim="800000"/>
            <a:headEnd/>
            <a:tailEnd/>
          </a:ln>
        </p:spPr>
        <p:txBody>
          <a:bodyPr>
            <a:spAutoFit/>
          </a:bodyPr>
          <a:lstStyle/>
          <a:p>
            <a:pPr algn="r"/>
            <a:r>
              <a:rPr lang="en-GB" sz="1200" dirty="0"/>
              <a:t>Ageing population</a:t>
            </a:r>
          </a:p>
          <a:p>
            <a:pPr algn="r"/>
            <a:endParaRPr lang="en-GB" sz="1200" dirty="0"/>
          </a:p>
          <a:p>
            <a:pPr algn="r"/>
            <a:endParaRPr lang="en-GB" sz="1200" dirty="0"/>
          </a:p>
          <a:p>
            <a:pPr algn="r"/>
            <a:r>
              <a:rPr lang="en-GB" sz="1200" dirty="0"/>
              <a:t>at least in the UK…</a:t>
            </a:r>
          </a:p>
          <a:p>
            <a:pPr algn="r"/>
            <a:endParaRPr lang="en-GB" sz="1200" dirty="0"/>
          </a:p>
          <a:p>
            <a:pPr algn="r"/>
            <a:endParaRPr lang="en-GB" sz="1200" dirty="0"/>
          </a:p>
          <a:p>
            <a:pPr algn="r"/>
            <a:r>
              <a:rPr lang="en-GB" sz="1200" dirty="0"/>
              <a:t>How will the activities of people of different ages change?</a:t>
            </a:r>
          </a:p>
          <a:p>
            <a:pPr algn="r"/>
            <a:endParaRPr lang="en-GB" sz="1200" dirty="0"/>
          </a:p>
          <a:p>
            <a:pPr algn="r"/>
            <a:endParaRPr lang="en-GB" sz="1200" dirty="0"/>
          </a:p>
          <a:p>
            <a:pPr algn="r"/>
            <a:r>
              <a:rPr lang="en-GB" sz="1200" dirty="0"/>
              <a:t>What sort of buildings and transport will we need for these activities?</a:t>
            </a:r>
          </a:p>
        </p:txBody>
      </p:sp>
      <p:sp>
        <p:nvSpPr>
          <p:cNvPr id="22535" name="TextBox 6"/>
          <p:cNvSpPr txBox="1">
            <a:spLocks noChangeArrowheads="1"/>
          </p:cNvSpPr>
          <p:nvPr/>
        </p:nvSpPr>
        <p:spPr bwMode="auto">
          <a:xfrm>
            <a:off x="4929190" y="1214422"/>
            <a:ext cx="3500437" cy="1169987"/>
          </a:xfrm>
          <a:prstGeom prst="rect">
            <a:avLst/>
          </a:prstGeom>
          <a:noFill/>
          <a:ln w="9525">
            <a:noFill/>
            <a:miter lim="800000"/>
            <a:headEnd/>
            <a:tailEnd/>
          </a:ln>
        </p:spPr>
        <p:txBody>
          <a:bodyPr>
            <a:spAutoFit/>
          </a:bodyPr>
          <a:lstStyle/>
          <a:p>
            <a:r>
              <a:rPr lang="en-GB" sz="1400" dirty="0"/>
              <a:t>Population forecasts change rapidly; latest higher growth because of more immigration and higher fertility</a:t>
            </a:r>
          </a:p>
          <a:p>
            <a:endParaRPr lang="en-GB" sz="1400" dirty="0"/>
          </a:p>
          <a:p>
            <a:endParaRPr lang="en-GB" sz="1400" dirty="0"/>
          </a:p>
        </p:txBody>
      </p:sp>
      <p:pic>
        <p:nvPicPr>
          <p:cNvPr id="22536" name="Picture 2"/>
          <p:cNvPicPr>
            <a:picLocks noChangeAspect="1" noChangeArrowheads="1"/>
          </p:cNvPicPr>
          <p:nvPr/>
        </p:nvPicPr>
        <p:blipFill>
          <a:blip r:embed="rId5" cstate="print"/>
          <a:srcRect/>
          <a:stretch>
            <a:fillRect/>
          </a:stretch>
        </p:blipFill>
        <p:spPr bwMode="auto">
          <a:xfrm>
            <a:off x="214282" y="1214422"/>
            <a:ext cx="4484688" cy="2786063"/>
          </a:xfrm>
          <a:prstGeom prst="rect">
            <a:avLst/>
          </a:prstGeom>
          <a:noFill/>
          <a:ln w="9525">
            <a:noFill/>
            <a:miter lim="800000"/>
            <a:headEnd/>
            <a:tailEnd/>
          </a:ln>
        </p:spPr>
      </p:pic>
    </p:spTree>
    <p:extLst>
      <p:ext uri="{BB962C8B-B14F-4D97-AF65-F5344CB8AC3E}">
        <p14:creationId xmlns:p14="http://schemas.microsoft.com/office/powerpoint/2010/main" val="16132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7188" y="714375"/>
            <a:ext cx="8229600" cy="665163"/>
          </a:xfrm>
        </p:spPr>
        <p:txBody>
          <a:bodyPr/>
          <a:lstStyle/>
          <a:p>
            <a:pPr eaLnBrk="1" hangingPunct="1"/>
            <a:r>
              <a:rPr lang="en-GB" sz="1800" dirty="0" smtClean="0"/>
              <a:t>Future UK demography : households</a:t>
            </a:r>
            <a:endParaRPr lang="en-US" sz="1800" dirty="0" smtClean="0"/>
          </a:p>
        </p:txBody>
      </p:sp>
      <p:sp>
        <p:nvSpPr>
          <p:cNvPr id="2355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05126B19-A407-4224-A751-A80095441BE5}" type="slidenum">
              <a:rPr lang="en-GB"/>
              <a:pPr algn="r"/>
              <a:t>33</a:t>
            </a:fld>
            <a:endParaRPr lang="en-GB"/>
          </a:p>
        </p:txBody>
      </p:sp>
      <p:sp>
        <p:nvSpPr>
          <p:cNvPr id="23556" name="TextBox 6"/>
          <p:cNvSpPr txBox="1">
            <a:spLocks noChangeArrowheads="1"/>
          </p:cNvSpPr>
          <p:nvPr/>
        </p:nvSpPr>
        <p:spPr bwMode="auto">
          <a:xfrm>
            <a:off x="285750" y="2143125"/>
            <a:ext cx="3500438" cy="523875"/>
          </a:xfrm>
          <a:prstGeom prst="rect">
            <a:avLst/>
          </a:prstGeom>
          <a:noFill/>
          <a:ln w="9525">
            <a:noFill/>
            <a:miter lim="800000"/>
            <a:headEnd/>
            <a:tailEnd/>
          </a:ln>
        </p:spPr>
        <p:txBody>
          <a:bodyPr>
            <a:spAutoFit/>
          </a:bodyPr>
          <a:lstStyle/>
          <a:p>
            <a:endParaRPr lang="en-GB" sz="1400"/>
          </a:p>
          <a:p>
            <a:endParaRPr lang="en-GB" sz="1400"/>
          </a:p>
        </p:txBody>
      </p:sp>
      <p:sp>
        <p:nvSpPr>
          <p:cNvPr id="23557" name="TextBox 6"/>
          <p:cNvSpPr txBox="1">
            <a:spLocks noChangeArrowheads="1"/>
          </p:cNvSpPr>
          <p:nvPr/>
        </p:nvSpPr>
        <p:spPr bwMode="auto">
          <a:xfrm>
            <a:off x="642910" y="1214422"/>
            <a:ext cx="7429500" cy="523875"/>
          </a:xfrm>
          <a:prstGeom prst="rect">
            <a:avLst/>
          </a:prstGeom>
          <a:noFill/>
          <a:ln w="9525">
            <a:noFill/>
            <a:miter lim="800000"/>
            <a:headEnd/>
            <a:tailEnd/>
          </a:ln>
        </p:spPr>
        <p:txBody>
          <a:bodyPr>
            <a:spAutoFit/>
          </a:bodyPr>
          <a:lstStyle/>
          <a:p>
            <a:r>
              <a:rPr lang="en-GB" sz="1400" dirty="0"/>
              <a:t>Households with different numbers of Adults (over and under  60), and Children </a:t>
            </a:r>
          </a:p>
          <a:p>
            <a:endParaRPr lang="en-GB" sz="1400" dirty="0"/>
          </a:p>
        </p:txBody>
      </p:sp>
      <p:pic>
        <p:nvPicPr>
          <p:cNvPr id="23558" name="Picture 7"/>
          <p:cNvPicPr>
            <a:picLocks noChangeAspect="1" noChangeArrowheads="1"/>
          </p:cNvPicPr>
          <p:nvPr/>
        </p:nvPicPr>
        <p:blipFill>
          <a:blip r:embed="rId3" cstate="print"/>
          <a:srcRect/>
          <a:stretch>
            <a:fillRect/>
          </a:stretch>
        </p:blipFill>
        <p:spPr bwMode="auto">
          <a:xfrm>
            <a:off x="3714750" y="3429000"/>
            <a:ext cx="4600575" cy="3209925"/>
          </a:xfrm>
          <a:prstGeom prst="rect">
            <a:avLst/>
          </a:prstGeom>
          <a:noFill/>
          <a:ln w="9525">
            <a:noFill/>
            <a:miter lim="800000"/>
            <a:headEnd/>
            <a:tailEnd/>
          </a:ln>
        </p:spPr>
      </p:pic>
      <p:graphicFrame>
        <p:nvGraphicFramePr>
          <p:cNvPr id="8" name="Chart 7"/>
          <p:cNvGraphicFramePr>
            <a:graphicFrameLocks/>
          </p:cNvGraphicFramePr>
          <p:nvPr/>
        </p:nvGraphicFramePr>
        <p:xfrm>
          <a:off x="214282" y="2000240"/>
          <a:ext cx="3357586" cy="2786082"/>
        </p:xfrm>
        <a:graphic>
          <a:graphicData uri="http://schemas.openxmlformats.org/drawingml/2006/chart">
            <c:chart xmlns:c="http://schemas.openxmlformats.org/drawingml/2006/chart" xmlns:r="http://schemas.openxmlformats.org/officeDocument/2006/relationships" r:id="rId4"/>
          </a:graphicData>
        </a:graphic>
      </p:graphicFrame>
      <p:sp>
        <p:nvSpPr>
          <p:cNvPr id="23560" name="TextBox 6"/>
          <p:cNvSpPr txBox="1">
            <a:spLocks noChangeArrowheads="1"/>
          </p:cNvSpPr>
          <p:nvPr/>
        </p:nvSpPr>
        <p:spPr bwMode="auto">
          <a:xfrm>
            <a:off x="3857625" y="1714500"/>
            <a:ext cx="4572000" cy="1816100"/>
          </a:xfrm>
          <a:prstGeom prst="rect">
            <a:avLst/>
          </a:prstGeom>
          <a:noFill/>
          <a:ln w="9525">
            <a:noFill/>
            <a:miter lim="800000"/>
            <a:headEnd/>
            <a:tailEnd/>
          </a:ln>
        </p:spPr>
        <p:txBody>
          <a:bodyPr>
            <a:spAutoFit/>
          </a:bodyPr>
          <a:lstStyle/>
          <a:p>
            <a:r>
              <a:rPr lang="en-GB" sz="1400"/>
              <a:t>Changing composition with ageing, wealth, economic activity, culture.</a:t>
            </a:r>
          </a:p>
          <a:p>
            <a:endParaRPr lang="en-GB" sz="1400"/>
          </a:p>
          <a:p>
            <a:r>
              <a:rPr lang="en-GB" sz="1400"/>
              <a:t>Large increase in single person households</a:t>
            </a:r>
          </a:p>
          <a:p>
            <a:endParaRPr lang="en-GB" sz="1400"/>
          </a:p>
          <a:p>
            <a:r>
              <a:rPr lang="en-GB" sz="1400"/>
              <a:t>Fraction of people in non-domestic residence increases with ageing (and students etc.)</a:t>
            </a:r>
          </a:p>
          <a:p>
            <a:endParaRPr lang="en-GB" sz="1400"/>
          </a:p>
        </p:txBody>
      </p:sp>
    </p:spTree>
    <p:extLst>
      <p:ext uri="{BB962C8B-B14F-4D97-AF65-F5344CB8AC3E}">
        <p14:creationId xmlns:p14="http://schemas.microsoft.com/office/powerpoint/2010/main" val="4129561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1800" dirty="0" smtClean="0"/>
              <a:t>Modelling scope</a:t>
            </a:r>
          </a:p>
        </p:txBody>
      </p:sp>
      <p:sp>
        <p:nvSpPr>
          <p:cNvPr id="7170" name="Slide Number Placeholder 5"/>
          <p:cNvSpPr>
            <a:spLocks noGrp="1"/>
          </p:cNvSpPr>
          <p:nvPr>
            <p:ph type="sldNum" sz="quarter" idx="12"/>
          </p:nvPr>
        </p:nvSpPr>
        <p:spPr>
          <a:noFill/>
        </p:spPr>
        <p:txBody>
          <a:bodyPr/>
          <a:lstStyle/>
          <a:p>
            <a:fld id="{488C4274-6ADF-45B1-B9F8-8F775D613F70}" type="slidenum">
              <a:rPr lang="en-US" smtClean="0"/>
              <a:pPr/>
              <a:t>34</a:t>
            </a:fld>
            <a:endParaRPr lang="en-US" smtClean="0"/>
          </a:p>
        </p:txBody>
      </p:sp>
      <p:pic>
        <p:nvPicPr>
          <p:cNvPr id="7175" name="Picture 6"/>
          <p:cNvPicPr>
            <a:picLocks noChangeAspect="1" noChangeArrowheads="1"/>
          </p:cNvPicPr>
          <p:nvPr/>
        </p:nvPicPr>
        <p:blipFill>
          <a:blip r:embed="rId3" cstate="print"/>
          <a:srcRect/>
          <a:stretch>
            <a:fillRect/>
          </a:stretch>
        </p:blipFill>
        <p:spPr bwMode="auto">
          <a:xfrm>
            <a:off x="4787900" y="1196975"/>
            <a:ext cx="3867150" cy="1562100"/>
          </a:xfrm>
          <a:prstGeom prst="rect">
            <a:avLst/>
          </a:prstGeom>
          <a:noFill/>
          <a:ln w="9525">
            <a:noFill/>
            <a:miter lim="800000"/>
            <a:headEnd/>
            <a:tailEnd/>
          </a:ln>
        </p:spPr>
      </p:pic>
      <p:sp>
        <p:nvSpPr>
          <p:cNvPr id="2" name="Content Placeholder 1"/>
          <p:cNvSpPr>
            <a:spLocks noGrp="1"/>
          </p:cNvSpPr>
          <p:nvPr>
            <p:ph idx="1"/>
          </p:nvPr>
        </p:nvSpPr>
        <p:spPr/>
        <p:txBody>
          <a:bodyPr/>
          <a:lstStyle/>
          <a:p>
            <a:pPr marL="0" indent="0">
              <a:buNone/>
            </a:pPr>
            <a:r>
              <a:rPr lang="en-GB" b="1" dirty="0" smtClean="0"/>
              <a:t>Scope</a:t>
            </a:r>
          </a:p>
          <a:p>
            <a:r>
              <a:rPr lang="en-GB" dirty="0" smtClean="0"/>
              <a:t>Physical; energy flow, temperatures, emissions</a:t>
            </a:r>
          </a:p>
          <a:p>
            <a:r>
              <a:rPr lang="en-GB" dirty="0" smtClean="0"/>
              <a:t>Economic; costs and prices</a:t>
            </a:r>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132856"/>
            <a:ext cx="7416824" cy="457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062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1800" dirty="0" smtClean="0"/>
              <a:t>Modelling simulation and </a:t>
            </a:r>
            <a:r>
              <a:rPr lang="en-US" sz="1800" dirty="0" err="1" smtClean="0"/>
              <a:t>optimisation</a:t>
            </a:r>
            <a:endParaRPr lang="en-US" sz="1800" dirty="0" smtClean="0"/>
          </a:p>
        </p:txBody>
      </p:sp>
      <p:sp>
        <p:nvSpPr>
          <p:cNvPr id="7170" name="Slide Number Placeholder 5"/>
          <p:cNvSpPr>
            <a:spLocks noGrp="1"/>
          </p:cNvSpPr>
          <p:nvPr>
            <p:ph type="sldNum" sz="quarter" idx="12"/>
          </p:nvPr>
        </p:nvSpPr>
        <p:spPr>
          <a:noFill/>
        </p:spPr>
        <p:txBody>
          <a:bodyPr/>
          <a:lstStyle/>
          <a:p>
            <a:fld id="{488C4274-6ADF-45B1-B9F8-8F775D613F70}" type="slidenum">
              <a:rPr lang="en-US" smtClean="0"/>
              <a:pPr/>
              <a:t>35</a:t>
            </a:fld>
            <a:endParaRPr lang="en-US" smtClean="0"/>
          </a:p>
        </p:txBody>
      </p:sp>
      <p:pic>
        <p:nvPicPr>
          <p:cNvPr id="7175" name="Picture 6"/>
          <p:cNvPicPr>
            <a:picLocks noChangeAspect="1" noChangeArrowheads="1"/>
          </p:cNvPicPr>
          <p:nvPr/>
        </p:nvPicPr>
        <p:blipFill>
          <a:blip r:embed="rId3" cstate="print"/>
          <a:srcRect/>
          <a:stretch>
            <a:fillRect/>
          </a:stretch>
        </p:blipFill>
        <p:spPr bwMode="auto">
          <a:xfrm>
            <a:off x="4787900" y="1196975"/>
            <a:ext cx="3867150" cy="1562100"/>
          </a:xfrm>
          <a:prstGeom prst="rect">
            <a:avLst/>
          </a:prstGeom>
          <a:noFill/>
          <a:ln w="9525">
            <a:noFill/>
            <a:miter lim="800000"/>
            <a:headEnd/>
            <a:tailEnd/>
          </a:ln>
        </p:spPr>
      </p:pic>
      <p:sp>
        <p:nvSpPr>
          <p:cNvPr id="2" name="Content Placeholder 1"/>
          <p:cNvSpPr>
            <a:spLocks noGrp="1"/>
          </p:cNvSpPr>
          <p:nvPr>
            <p:ph idx="1"/>
          </p:nvPr>
        </p:nvSpPr>
        <p:spPr/>
        <p:txBody>
          <a:bodyPr/>
          <a:lstStyle/>
          <a:p>
            <a:pPr marL="0" indent="0">
              <a:buNone/>
            </a:pPr>
            <a:r>
              <a:rPr lang="en-GB" b="1" dirty="0" smtClean="0"/>
              <a:t>Simulation</a:t>
            </a:r>
          </a:p>
          <a:p>
            <a:r>
              <a:rPr lang="en-GB" dirty="0" smtClean="0"/>
              <a:t>Representation of the behaviour of a system – static, dynamic, spatial</a:t>
            </a:r>
          </a:p>
          <a:p>
            <a:pPr marL="0" indent="0">
              <a:buNone/>
            </a:pPr>
            <a:endParaRPr lang="en-GB" smtClean="0"/>
          </a:p>
          <a:p>
            <a:pPr marL="0" indent="0">
              <a:buNone/>
            </a:pPr>
            <a:endParaRPr lang="en-GB" dirty="0"/>
          </a:p>
          <a:p>
            <a:pPr marL="0" indent="0">
              <a:buNone/>
            </a:pPr>
            <a:r>
              <a:rPr lang="en-GB" b="1" dirty="0" smtClean="0"/>
              <a:t>Optimisation</a:t>
            </a:r>
          </a:p>
          <a:p>
            <a:r>
              <a:rPr lang="en-GB" dirty="0" smtClean="0"/>
              <a:t>Seeking best system configuration</a:t>
            </a:r>
            <a:endParaRPr lang="en-GB" dirty="0"/>
          </a:p>
        </p:txBody>
      </p:sp>
    </p:spTree>
    <p:extLst>
      <p:ext uri="{BB962C8B-B14F-4D97-AF65-F5344CB8AC3E}">
        <p14:creationId xmlns:p14="http://schemas.microsoft.com/office/powerpoint/2010/main" val="2327520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Introduction: Some reading</a:t>
            </a:r>
            <a:endParaRPr lang="en-GB" dirty="0"/>
          </a:p>
        </p:txBody>
      </p:sp>
      <p:sp>
        <p:nvSpPr>
          <p:cNvPr id="3" name="Content Placeholder 2"/>
          <p:cNvSpPr>
            <a:spLocks noGrp="1"/>
          </p:cNvSpPr>
          <p:nvPr>
            <p:ph idx="1"/>
          </p:nvPr>
        </p:nvSpPr>
        <p:spPr/>
        <p:txBody>
          <a:bodyPr/>
          <a:lstStyle/>
          <a:p>
            <a:pPr marL="457200" lvl="1" indent="0">
              <a:buNone/>
            </a:pPr>
            <a:endParaRPr lang="en-GB" dirty="0" smtClean="0"/>
          </a:p>
          <a:p>
            <a:pPr marL="457200" lvl="1" indent="0">
              <a:buNone/>
            </a:pPr>
            <a:endParaRPr lang="en-GB" dirty="0" smtClean="0">
              <a:hlinkClick r:id="rId3"/>
            </a:endParaRPr>
          </a:p>
          <a:p>
            <a:pPr marL="457200" lvl="1" indent="0">
              <a:buNone/>
            </a:pPr>
            <a:r>
              <a:rPr lang="en-GB" dirty="0">
                <a:hlinkClick r:id="rId3"/>
              </a:rPr>
              <a:t>http://</a:t>
            </a:r>
            <a:r>
              <a:rPr lang="en-GB" dirty="0" smtClean="0">
                <a:hlinkClick r:id="rId3"/>
              </a:rPr>
              <a:t>www.nordicenergyperspectives.org/modellrapport.pdf</a:t>
            </a:r>
          </a:p>
          <a:p>
            <a:pPr marL="457200" lvl="1" indent="0">
              <a:buNone/>
            </a:pPr>
            <a:r>
              <a:rPr lang="en-GB" dirty="0">
                <a:hlinkClick r:id="rId3"/>
              </a:rPr>
              <a:t>http://www.pik-potsdam.de/research/sustainable-solutions/groups/esm-group/energy-system-modeling-group</a:t>
            </a:r>
          </a:p>
          <a:p>
            <a:pPr marL="457200" lvl="1" indent="0">
              <a:buNone/>
            </a:pPr>
            <a:r>
              <a:rPr lang="en-GB" dirty="0" smtClean="0">
                <a:hlinkClick r:id="rId3"/>
              </a:rPr>
              <a:t>http</a:t>
            </a:r>
            <a:r>
              <a:rPr lang="en-GB" dirty="0">
                <a:hlinkClick r:id="rId3"/>
              </a:rPr>
              <a:t>://</a:t>
            </a:r>
            <a:r>
              <a:rPr lang="en-GB" dirty="0" smtClean="0">
                <a:hlinkClick r:id="rId3"/>
              </a:rPr>
              <a:t>ukerc.rl.ac.uk/Landscapes/Modelling.pdf</a:t>
            </a:r>
            <a:endParaRPr lang="en-GB" dirty="0" smtClean="0"/>
          </a:p>
          <a:p>
            <a:pPr marL="457200" lvl="1" indent="0">
              <a:buNone/>
            </a:pPr>
            <a:endParaRPr lang="en-GB" dirty="0" smtClean="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36</a:t>
            </a:fld>
            <a:endParaRPr lang="en-GB"/>
          </a:p>
        </p:txBody>
      </p:sp>
    </p:spTree>
    <p:extLst>
      <p:ext uri="{BB962C8B-B14F-4D97-AF65-F5344CB8AC3E}">
        <p14:creationId xmlns:p14="http://schemas.microsoft.com/office/powerpoint/2010/main" val="3075449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Introduction: Thematic questions</a:t>
            </a:r>
            <a:endParaRPr lang="en-GB" dirty="0"/>
          </a:p>
        </p:txBody>
      </p:sp>
      <p:sp>
        <p:nvSpPr>
          <p:cNvPr id="3" name="Content Placeholder 2"/>
          <p:cNvSpPr>
            <a:spLocks noGrp="1"/>
          </p:cNvSpPr>
          <p:nvPr>
            <p:ph idx="1"/>
          </p:nvPr>
        </p:nvSpPr>
        <p:spPr/>
        <p:txBody>
          <a:bodyPr/>
          <a:lstStyle/>
          <a:p>
            <a:r>
              <a:rPr lang="en-GB" dirty="0" smtClean="0"/>
              <a:t>What is the energy for?</a:t>
            </a:r>
          </a:p>
          <a:p>
            <a:endParaRPr lang="en-GB" dirty="0" smtClean="0"/>
          </a:p>
          <a:p>
            <a:r>
              <a:rPr lang="en-GB" dirty="0" smtClean="0"/>
              <a:t>What is the system for?</a:t>
            </a:r>
          </a:p>
          <a:p>
            <a:endParaRPr lang="en-GB" dirty="0" smtClean="0"/>
          </a:p>
          <a:p>
            <a:r>
              <a:rPr lang="en-GB" dirty="0" smtClean="0"/>
              <a:t>What are the objectives and criteria of the system? </a:t>
            </a:r>
          </a:p>
          <a:p>
            <a:pPr lvl="1"/>
            <a:r>
              <a:rPr lang="en-GB" dirty="0" smtClean="0"/>
              <a:t>Energy, environment, economic, ethical, political</a:t>
            </a:r>
          </a:p>
          <a:p>
            <a:endParaRPr lang="en-GB" dirty="0" smtClean="0"/>
          </a:p>
          <a:p>
            <a:r>
              <a:rPr lang="en-GB" dirty="0" smtClean="0"/>
              <a:t>How do we analyse systems?</a:t>
            </a:r>
          </a:p>
          <a:p>
            <a:pPr lvl="1"/>
            <a:r>
              <a:rPr lang="en-GB" dirty="0" smtClean="0"/>
              <a:t>Modelling and data</a:t>
            </a:r>
          </a:p>
          <a:p>
            <a:pPr lvl="1"/>
            <a:endParaRPr lang="en-GB" dirty="0"/>
          </a:p>
          <a:p>
            <a:r>
              <a:rPr lang="en-GB" dirty="0" smtClean="0"/>
              <a:t>The </a:t>
            </a:r>
            <a:r>
              <a:rPr lang="en-GB" dirty="0" err="1" smtClean="0"/>
              <a:t>sociopolitical</a:t>
            </a:r>
            <a:r>
              <a:rPr lang="en-GB" dirty="0" smtClean="0"/>
              <a:t> context of modelling</a:t>
            </a:r>
          </a:p>
          <a:p>
            <a:pPr lvl="1"/>
            <a:r>
              <a:rPr lang="en-GB" dirty="0" smtClean="0"/>
              <a:t>who sets questions, who pays?</a:t>
            </a:r>
          </a:p>
          <a:p>
            <a:pPr lvl="1"/>
            <a:endParaRPr lang="en-GB" dirty="0" smtClean="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4</a:t>
            </a:fld>
            <a:endParaRPr lang="en-GB"/>
          </a:p>
        </p:txBody>
      </p:sp>
    </p:spTree>
    <p:extLst>
      <p:ext uri="{BB962C8B-B14F-4D97-AF65-F5344CB8AC3E}">
        <p14:creationId xmlns:p14="http://schemas.microsoft.com/office/powerpoint/2010/main" val="16126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3850" y="692150"/>
            <a:ext cx="8489950" cy="431800"/>
          </a:xfrm>
        </p:spPr>
        <p:txBody>
          <a:bodyPr/>
          <a:lstStyle/>
          <a:p>
            <a:pPr eaLnBrk="1" hangingPunct="1"/>
            <a:r>
              <a:rPr lang="en-US" sz="2400" smtClean="0"/>
              <a:t>From renewable to finite: the first 13 billion years</a:t>
            </a:r>
          </a:p>
        </p:txBody>
      </p:sp>
      <p:sp>
        <p:nvSpPr>
          <p:cNvPr id="8196" name="Rectangle 6"/>
          <p:cNvSpPr>
            <a:spLocks noGrp="1" noChangeArrowheads="1"/>
          </p:cNvSpPr>
          <p:nvPr>
            <p:ph idx="1"/>
          </p:nvPr>
        </p:nvSpPr>
        <p:spPr>
          <a:xfrm>
            <a:off x="468313" y="1341438"/>
            <a:ext cx="8280400" cy="4608512"/>
          </a:xfrm>
          <a:noFill/>
        </p:spPr>
        <p:txBody>
          <a:bodyPr/>
          <a:lstStyle/>
          <a:p>
            <a:pPr eaLnBrk="1" hangingPunct="1">
              <a:buFontTx/>
              <a:buNone/>
            </a:pPr>
            <a:r>
              <a:rPr lang="en-US" sz="2000" smtClean="0"/>
              <a:t>13 billion years</a:t>
            </a:r>
          </a:p>
          <a:p>
            <a:pPr lvl="1" eaLnBrk="1" hangingPunct="1"/>
            <a:r>
              <a:rPr lang="en-US" sz="2000" b="1" smtClean="0"/>
              <a:t>big bang</a:t>
            </a:r>
          </a:p>
          <a:p>
            <a:pPr lvl="1" eaLnBrk="1" hangingPunct="1"/>
            <a:r>
              <a:rPr lang="en-US" sz="2000" smtClean="0"/>
              <a:t>particles and light</a:t>
            </a:r>
          </a:p>
          <a:p>
            <a:pPr lvl="1" eaLnBrk="1" hangingPunct="1"/>
            <a:r>
              <a:rPr lang="en-US" sz="2000" smtClean="0"/>
              <a:t>atoms</a:t>
            </a:r>
          </a:p>
          <a:p>
            <a:pPr lvl="1" eaLnBrk="1" hangingPunct="1"/>
            <a:r>
              <a:rPr lang="en-US" sz="2000" smtClean="0"/>
              <a:t>molecules</a:t>
            </a:r>
          </a:p>
          <a:p>
            <a:pPr lvl="1" eaLnBrk="1" hangingPunct="1"/>
            <a:r>
              <a:rPr lang="en-GB" sz="2000" smtClean="0"/>
              <a:t>suns and planets</a:t>
            </a:r>
          </a:p>
          <a:p>
            <a:pPr lvl="2" eaLnBrk="1" hangingPunct="1"/>
            <a:endParaRPr lang="en-GB" sz="2000" smtClean="0"/>
          </a:p>
          <a:p>
            <a:pPr eaLnBrk="1" hangingPunct="1">
              <a:buFontTx/>
              <a:buNone/>
            </a:pPr>
            <a:r>
              <a:rPr lang="en-GB" sz="2000" smtClean="0"/>
              <a:t>4.5 billion years:  earth and sun formed</a:t>
            </a:r>
          </a:p>
          <a:p>
            <a:pPr eaLnBrk="1" hangingPunct="1"/>
            <a:endParaRPr lang="en-GB" sz="2000" smtClean="0"/>
          </a:p>
        </p:txBody>
      </p:sp>
      <p:sp>
        <p:nvSpPr>
          <p:cNvPr id="8194"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59094FA8-D32D-452D-95F2-7A0D1583F9EE}" type="slidenum">
              <a:rPr lang="en-US"/>
              <a:pPr algn="r"/>
              <a:t>5</a:t>
            </a:fld>
            <a:endParaRPr lang="en-US"/>
          </a:p>
        </p:txBody>
      </p:sp>
    </p:spTree>
    <p:extLst>
      <p:ext uri="{BB962C8B-B14F-4D97-AF65-F5344CB8AC3E}">
        <p14:creationId xmlns:p14="http://schemas.microsoft.com/office/powerpoint/2010/main" val="3708751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23850" y="836613"/>
            <a:ext cx="8489950" cy="431800"/>
          </a:xfrm>
        </p:spPr>
        <p:txBody>
          <a:bodyPr/>
          <a:lstStyle/>
          <a:p>
            <a:pPr eaLnBrk="1" hangingPunct="1"/>
            <a:r>
              <a:rPr lang="en-US" sz="1500" dirty="0" smtClean="0"/>
              <a:t>From renewable to finite: from 4.5 billion years ago</a:t>
            </a:r>
          </a:p>
        </p:txBody>
      </p:sp>
      <p:sp>
        <p:nvSpPr>
          <p:cNvPr id="9220" name="Rectangle 3"/>
          <p:cNvSpPr>
            <a:spLocks noGrp="1" noChangeArrowheads="1"/>
          </p:cNvSpPr>
          <p:nvPr>
            <p:ph idx="1"/>
          </p:nvPr>
        </p:nvSpPr>
        <p:spPr>
          <a:xfrm>
            <a:off x="468313" y="1341438"/>
            <a:ext cx="3311525" cy="4608512"/>
          </a:xfrm>
          <a:noFill/>
        </p:spPr>
        <p:txBody>
          <a:bodyPr/>
          <a:lstStyle/>
          <a:p>
            <a:pPr eaLnBrk="1" hangingPunct="1">
              <a:buFontTx/>
              <a:buNone/>
            </a:pPr>
            <a:r>
              <a:rPr lang="en-GB" smtClean="0"/>
              <a:t>4.5 billion years</a:t>
            </a:r>
          </a:p>
          <a:p>
            <a:pPr eaLnBrk="1" hangingPunct="1"/>
            <a:r>
              <a:rPr lang="en-GB" smtClean="0"/>
              <a:t>Energy in the earth’s environment; </a:t>
            </a:r>
          </a:p>
          <a:p>
            <a:pPr lvl="1" eaLnBrk="1" hangingPunct="1"/>
            <a:r>
              <a:rPr lang="en-GB" smtClean="0"/>
              <a:t>sun, wind, waves</a:t>
            </a:r>
          </a:p>
          <a:p>
            <a:pPr lvl="1" eaLnBrk="1" hangingPunct="1"/>
            <a:r>
              <a:rPr lang="en-GB" smtClean="0"/>
              <a:t>tides</a:t>
            </a:r>
          </a:p>
          <a:p>
            <a:pPr lvl="1" eaLnBrk="1" hangingPunct="1"/>
            <a:r>
              <a:rPr lang="en-GB" smtClean="0"/>
              <a:t>geothermal nuclear</a:t>
            </a:r>
          </a:p>
          <a:p>
            <a:pPr lvl="1" eaLnBrk="1" hangingPunct="1"/>
            <a:endParaRPr lang="en-GB" smtClean="0"/>
          </a:p>
          <a:p>
            <a:pPr lvl="1" eaLnBrk="1" hangingPunct="1">
              <a:buFontTx/>
              <a:buNone/>
            </a:pPr>
            <a:r>
              <a:rPr lang="en-US" smtClean="0"/>
              <a:t>Renewable flows vary across minutes, hours, days and years</a:t>
            </a:r>
          </a:p>
        </p:txBody>
      </p:sp>
      <p:sp>
        <p:nvSpPr>
          <p:cNvPr id="9218"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D310AF94-5165-4D09-BE02-BE8AC96BDA93}" type="slidenum">
              <a:rPr lang="en-US"/>
              <a:pPr algn="r"/>
              <a:t>6</a:t>
            </a:fld>
            <a:endParaRPr lang="en-US"/>
          </a:p>
        </p:txBody>
      </p:sp>
      <p:pic>
        <p:nvPicPr>
          <p:cNvPr id="9221" name="Picture 4"/>
          <p:cNvPicPr>
            <a:picLocks noChangeAspect="1" noChangeArrowheads="1"/>
          </p:cNvPicPr>
          <p:nvPr/>
        </p:nvPicPr>
        <p:blipFill>
          <a:blip r:embed="rId3" cstate="print"/>
          <a:srcRect/>
          <a:stretch>
            <a:fillRect/>
          </a:stretch>
        </p:blipFill>
        <p:spPr bwMode="auto">
          <a:xfrm>
            <a:off x="3779838" y="1341438"/>
            <a:ext cx="5097462" cy="2640012"/>
          </a:xfrm>
          <a:prstGeom prst="rect">
            <a:avLst/>
          </a:prstGeom>
          <a:noFill/>
          <a:ln w="9525">
            <a:noFill/>
            <a:miter lim="800000"/>
            <a:headEnd/>
            <a:tailEnd/>
          </a:ln>
        </p:spPr>
      </p:pic>
      <p:pic>
        <p:nvPicPr>
          <p:cNvPr id="9222" name="Picture 5"/>
          <p:cNvPicPr>
            <a:picLocks noChangeAspect="1" noChangeArrowheads="1"/>
          </p:cNvPicPr>
          <p:nvPr/>
        </p:nvPicPr>
        <p:blipFill>
          <a:blip r:embed="rId4" cstate="print"/>
          <a:srcRect/>
          <a:stretch>
            <a:fillRect/>
          </a:stretch>
        </p:blipFill>
        <p:spPr bwMode="auto">
          <a:xfrm>
            <a:off x="395288" y="4005263"/>
            <a:ext cx="8589962"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0825" y="620713"/>
            <a:ext cx="8562975" cy="720725"/>
          </a:xfrm>
        </p:spPr>
        <p:txBody>
          <a:bodyPr/>
          <a:lstStyle/>
          <a:p>
            <a:pPr eaLnBrk="1" hangingPunct="1"/>
            <a:r>
              <a:rPr lang="en-US" sz="1600" dirty="0" smtClean="0"/>
              <a:t>From renewable to finite: 4 billion years ago</a:t>
            </a:r>
            <a:br>
              <a:rPr lang="en-US" sz="1600" dirty="0" smtClean="0"/>
            </a:br>
            <a:r>
              <a:rPr lang="en-US" sz="1600" dirty="0" smtClean="0"/>
              <a:t>Leviathan’s ancestors arrive</a:t>
            </a:r>
          </a:p>
        </p:txBody>
      </p:sp>
      <p:sp>
        <p:nvSpPr>
          <p:cNvPr id="10244" name="Rectangle 3"/>
          <p:cNvSpPr>
            <a:spLocks noGrp="1" noChangeArrowheads="1"/>
          </p:cNvSpPr>
          <p:nvPr>
            <p:ph idx="1"/>
          </p:nvPr>
        </p:nvSpPr>
        <p:spPr>
          <a:xfrm>
            <a:off x="611188" y="1412875"/>
            <a:ext cx="8280400" cy="4752975"/>
          </a:xfrm>
          <a:noFill/>
        </p:spPr>
        <p:txBody>
          <a:bodyPr/>
          <a:lstStyle/>
          <a:p>
            <a:pPr eaLnBrk="1" hangingPunct="1">
              <a:buFontTx/>
              <a:buNone/>
            </a:pPr>
            <a:r>
              <a:rPr lang="en-US" dirty="0" smtClean="0"/>
              <a:t>- 4.5 billion years :	Replicating molecules with some errors – </a:t>
            </a:r>
            <a:r>
              <a:rPr lang="en-US" b="1" dirty="0" smtClean="0"/>
              <a:t>evolution</a:t>
            </a:r>
            <a:endParaRPr lang="en-GB" dirty="0" smtClean="0"/>
          </a:p>
          <a:p>
            <a:pPr lvl="1" eaLnBrk="1" hangingPunct="1"/>
            <a:r>
              <a:rPr lang="en-GB" dirty="0" smtClean="0"/>
              <a:t>Integration of chemical reproduction on larger scales</a:t>
            </a:r>
          </a:p>
          <a:p>
            <a:pPr lvl="1" eaLnBrk="1" hangingPunct="1"/>
            <a:r>
              <a:rPr lang="en-GB" dirty="0" smtClean="0"/>
              <a:t>Carbon the great building block and energy vector</a:t>
            </a:r>
          </a:p>
          <a:p>
            <a:pPr lvl="1" eaLnBrk="1" hangingPunct="1"/>
            <a:r>
              <a:rPr lang="en-GB" dirty="0" smtClean="0"/>
              <a:t>DNA – the carbon based ink in which life is written</a:t>
            </a:r>
            <a:endParaRPr lang="en-US" dirty="0" smtClean="0"/>
          </a:p>
          <a:p>
            <a:pPr lvl="1" eaLnBrk="1" hangingPunct="1"/>
            <a:r>
              <a:rPr lang="en-GB" dirty="0" smtClean="0"/>
              <a:t>Absorb energy from the environment to drive information reproduction</a:t>
            </a:r>
          </a:p>
          <a:p>
            <a:pPr lvl="1" eaLnBrk="1" hangingPunct="1"/>
            <a:endParaRPr lang="en-GB" dirty="0" smtClean="0"/>
          </a:p>
          <a:p>
            <a:pPr eaLnBrk="1" hangingPunct="1">
              <a:buFontTx/>
              <a:buNone/>
            </a:pPr>
            <a:r>
              <a:rPr lang="en-US" b="1" dirty="0" smtClean="0"/>
              <a:t>The life cycle</a:t>
            </a:r>
          </a:p>
          <a:p>
            <a:pPr eaLnBrk="1" hangingPunct="1"/>
            <a:r>
              <a:rPr lang="en-US" dirty="0" smtClean="0"/>
              <a:t>Information creates a system that absorbs energy from environment to reproduce information with occasional errors that creates a new system</a:t>
            </a:r>
          </a:p>
          <a:p>
            <a:pPr eaLnBrk="1" hangingPunct="1"/>
            <a:endParaRPr lang="en-US" dirty="0" smtClean="0"/>
          </a:p>
          <a:p>
            <a:pPr eaLnBrk="1" hangingPunct="1">
              <a:buFontTx/>
              <a:buNone/>
            </a:pPr>
            <a:r>
              <a:rPr lang="en-GB" b="1" dirty="0" smtClean="0"/>
              <a:t>Problem</a:t>
            </a:r>
            <a:r>
              <a:rPr lang="en-GB" dirty="0" smtClean="0"/>
              <a:t>: most energy supplies not constant in time and space (except geothermal). </a:t>
            </a:r>
          </a:p>
          <a:p>
            <a:pPr eaLnBrk="1" hangingPunct="1"/>
            <a:r>
              <a:rPr lang="en-GB" dirty="0" smtClean="0"/>
              <a:t>Living systems have to </a:t>
            </a:r>
          </a:p>
          <a:p>
            <a:pPr lvl="1" eaLnBrk="1" hangingPunct="1"/>
            <a:r>
              <a:rPr lang="en-GB" b="1" dirty="0" smtClean="0"/>
              <a:t>reduce</a:t>
            </a:r>
            <a:r>
              <a:rPr lang="en-GB" dirty="0" smtClean="0"/>
              <a:t> energy use when supplies are low; hibernate</a:t>
            </a:r>
          </a:p>
          <a:p>
            <a:pPr lvl="1" eaLnBrk="1" hangingPunct="1"/>
            <a:r>
              <a:rPr lang="en-GB" b="1" dirty="0" smtClean="0"/>
              <a:t>store</a:t>
            </a:r>
            <a:r>
              <a:rPr lang="en-GB" dirty="0" smtClean="0"/>
              <a:t> the energy from time of surplus to deficit; lay down seeds, tubers, fat</a:t>
            </a:r>
          </a:p>
          <a:p>
            <a:pPr lvl="1" eaLnBrk="1" hangingPunct="1"/>
            <a:r>
              <a:rPr lang="en-GB" b="1" dirty="0" smtClean="0"/>
              <a:t>acquire</a:t>
            </a:r>
            <a:r>
              <a:rPr lang="en-GB" dirty="0" smtClean="0"/>
              <a:t> energy; move to, collect and transport food.</a:t>
            </a:r>
          </a:p>
          <a:p>
            <a:pPr eaLnBrk="1" hangingPunct="1"/>
            <a:endParaRPr lang="en-US" dirty="0" smtClean="0"/>
          </a:p>
          <a:p>
            <a:pPr eaLnBrk="1" hangingPunct="1"/>
            <a:endParaRPr lang="en-US" dirty="0" smtClean="0"/>
          </a:p>
          <a:p>
            <a:pPr eaLnBrk="1" hangingPunct="1"/>
            <a:endParaRPr lang="en-GB" dirty="0" smtClean="0"/>
          </a:p>
          <a:p>
            <a:pPr lvl="1" eaLnBrk="1" hangingPunct="1"/>
            <a:endParaRPr lang="en-GB" dirty="0" smtClean="0"/>
          </a:p>
        </p:txBody>
      </p:sp>
      <p:sp>
        <p:nvSpPr>
          <p:cNvPr id="10242"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A4330903-B704-4E13-A4CD-0BF6235B1DA6}" type="slidenum">
              <a:rPr lang="en-US"/>
              <a:pPr algn="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50825" y="620713"/>
            <a:ext cx="8562975" cy="720725"/>
          </a:xfrm>
        </p:spPr>
        <p:txBody>
          <a:bodyPr/>
          <a:lstStyle/>
          <a:p>
            <a:pPr eaLnBrk="1" hangingPunct="1"/>
            <a:r>
              <a:rPr lang="en-US" sz="1600" dirty="0" smtClean="0"/>
              <a:t>From renewable to finite: the last 4 billion years </a:t>
            </a:r>
            <a:br>
              <a:rPr lang="en-US" sz="1600" dirty="0" smtClean="0"/>
            </a:br>
            <a:r>
              <a:rPr lang="en-US" sz="1600" dirty="0" smtClean="0"/>
              <a:t>Leviathan’s ancestors evolve</a:t>
            </a:r>
          </a:p>
        </p:txBody>
      </p:sp>
      <p:sp>
        <p:nvSpPr>
          <p:cNvPr id="11268" name="Rectangle 3"/>
          <p:cNvSpPr>
            <a:spLocks noGrp="1" noChangeArrowheads="1"/>
          </p:cNvSpPr>
          <p:nvPr>
            <p:ph idx="1"/>
          </p:nvPr>
        </p:nvSpPr>
        <p:spPr>
          <a:xfrm>
            <a:off x="611188" y="1412875"/>
            <a:ext cx="8280400" cy="4752975"/>
          </a:xfrm>
          <a:noFill/>
        </p:spPr>
        <p:txBody>
          <a:bodyPr/>
          <a:lstStyle/>
          <a:p>
            <a:pPr lvl="1" eaLnBrk="1" hangingPunct="1"/>
            <a:endParaRPr lang="en-GB" sz="1600" smtClean="0"/>
          </a:p>
          <a:p>
            <a:pPr eaLnBrk="1" hangingPunct="1">
              <a:buFontTx/>
              <a:buNone/>
            </a:pPr>
            <a:r>
              <a:rPr lang="en-US" sz="1600" smtClean="0"/>
              <a:t>- 3.5 billion years :	 the first cells </a:t>
            </a:r>
          </a:p>
          <a:p>
            <a:pPr lvl="1" eaLnBrk="1" hangingPunct="1">
              <a:buFontTx/>
              <a:buNone/>
            </a:pPr>
            <a:endParaRPr lang="en-US" sz="1600" smtClean="0"/>
          </a:p>
          <a:p>
            <a:pPr eaLnBrk="1" hangingPunct="1">
              <a:buFontTx/>
              <a:buNone/>
            </a:pPr>
            <a:r>
              <a:rPr lang="en-GB" sz="1600" smtClean="0"/>
              <a:t>- 3 billion years : Life’s first energy revolution</a:t>
            </a:r>
          </a:p>
          <a:p>
            <a:pPr lvl="1" eaLnBrk="1" hangingPunct="1">
              <a:buFontTx/>
              <a:buNone/>
            </a:pPr>
            <a:r>
              <a:rPr lang="en-GB" sz="1600" smtClean="0"/>
              <a:t>Photosynthesis to split carbon from oxygen</a:t>
            </a:r>
          </a:p>
          <a:p>
            <a:pPr lvl="1" eaLnBrk="1" hangingPunct="1">
              <a:buFontTx/>
              <a:buNone/>
            </a:pPr>
            <a:r>
              <a:rPr lang="en-GB" sz="1600" smtClean="0"/>
              <a:t>Carbon stashed underground; the first global atmospheric catastrophe  - oxygen</a:t>
            </a:r>
          </a:p>
          <a:p>
            <a:pPr lvl="1" eaLnBrk="1" hangingPunct="1">
              <a:buFontTx/>
              <a:buNone/>
            </a:pPr>
            <a:endParaRPr lang="en-US" sz="1600" smtClean="0"/>
          </a:p>
          <a:p>
            <a:pPr eaLnBrk="1" hangingPunct="1">
              <a:buFontTx/>
              <a:buNone/>
            </a:pPr>
            <a:r>
              <a:rPr lang="en-US" sz="1600" smtClean="0"/>
              <a:t>- 1.3 billion years : modern eukaryotic cells – cells within cells</a:t>
            </a:r>
          </a:p>
          <a:p>
            <a:pPr eaLnBrk="1" hangingPunct="1">
              <a:buFontTx/>
              <a:buNone/>
            </a:pPr>
            <a:r>
              <a:rPr lang="en-US" sz="1600" smtClean="0"/>
              <a:t>- 0.8 billion years : multicellular organisms – cells living in communes</a:t>
            </a:r>
          </a:p>
          <a:p>
            <a:pPr eaLnBrk="1" hangingPunct="1">
              <a:buFontTx/>
              <a:buNone/>
            </a:pPr>
            <a:r>
              <a:rPr lang="en-GB" sz="1600" smtClean="0"/>
              <a:t>- 0.5 billion years : plants, animals</a:t>
            </a:r>
          </a:p>
          <a:p>
            <a:pPr eaLnBrk="1" hangingPunct="1">
              <a:buFontTx/>
              <a:buNone/>
            </a:pPr>
            <a:r>
              <a:rPr lang="en-GB" sz="1600" smtClean="0"/>
              <a:t>- 0.25 billion years : hot blood and mammals; first leap in energy intensity of demand</a:t>
            </a:r>
          </a:p>
          <a:p>
            <a:pPr eaLnBrk="1" hangingPunct="1">
              <a:buFontTx/>
              <a:buNone/>
            </a:pPr>
            <a:r>
              <a:rPr lang="en-GB" sz="1600" smtClean="0"/>
              <a:t>- 0.005 billion years : hominids</a:t>
            </a:r>
          </a:p>
          <a:p>
            <a:pPr eaLnBrk="1" hangingPunct="1"/>
            <a:endParaRPr lang="en-US" sz="1600" smtClean="0"/>
          </a:p>
          <a:p>
            <a:pPr eaLnBrk="1" hangingPunct="1"/>
            <a:endParaRPr lang="en-US" sz="1600" smtClean="0"/>
          </a:p>
          <a:p>
            <a:pPr eaLnBrk="1" hangingPunct="1"/>
            <a:endParaRPr lang="en-GB" sz="1600" smtClean="0"/>
          </a:p>
          <a:p>
            <a:pPr lvl="1" eaLnBrk="1" hangingPunct="1"/>
            <a:endParaRPr lang="en-GB" sz="1600" smtClean="0"/>
          </a:p>
        </p:txBody>
      </p:sp>
      <p:sp>
        <p:nvSpPr>
          <p:cNvPr id="11266"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9CFE335D-971B-4482-9D3D-88010BB20AEC}" type="slidenum">
              <a:rPr lang="en-US"/>
              <a:pPr algn="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395288" y="620713"/>
            <a:ext cx="8229600" cy="360362"/>
          </a:xfrm>
        </p:spPr>
        <p:txBody>
          <a:bodyPr/>
          <a:lstStyle/>
          <a:p>
            <a:pPr eaLnBrk="1" hangingPunct="1"/>
            <a:r>
              <a:rPr lang="en-US" sz="1500" smtClean="0"/>
              <a:t>Homo sapiens</a:t>
            </a:r>
          </a:p>
        </p:txBody>
      </p:sp>
      <p:sp>
        <p:nvSpPr>
          <p:cNvPr id="12292" name="Rectangle 4"/>
          <p:cNvSpPr>
            <a:spLocks noGrp="1" noChangeArrowheads="1"/>
          </p:cNvSpPr>
          <p:nvPr>
            <p:ph type="body" sz="half" idx="1"/>
          </p:nvPr>
        </p:nvSpPr>
        <p:spPr>
          <a:noFill/>
        </p:spPr>
        <p:txBody>
          <a:bodyPr/>
          <a:lstStyle/>
          <a:p>
            <a:pPr eaLnBrk="1" hangingPunct="1"/>
            <a:endParaRPr lang="en-US" sz="1200" smtClean="0"/>
          </a:p>
          <a:p>
            <a:pPr eaLnBrk="1" hangingPunct="1"/>
            <a:endParaRPr lang="en-US" sz="1200" smtClean="0"/>
          </a:p>
        </p:txBody>
      </p:sp>
      <p:sp>
        <p:nvSpPr>
          <p:cNvPr id="12290" name="Slide Number Placeholder 6"/>
          <p:cNvSpPr>
            <a:spLocks noGrp="1"/>
          </p:cNvSpPr>
          <p:nvPr>
            <p:ph type="sldNum" sz="quarter" idx="4294967295"/>
          </p:nvPr>
        </p:nvSpPr>
        <p:spPr bwMode="auto">
          <a:xfrm>
            <a:off x="7010400" y="6245225"/>
            <a:ext cx="2133600" cy="476250"/>
          </a:xfrm>
          <a:prstGeom prst="rect">
            <a:avLst/>
          </a:prstGeom>
          <a:noFill/>
          <a:ln>
            <a:miter lim="800000"/>
            <a:headEnd/>
            <a:tailEnd/>
          </a:ln>
        </p:spPr>
        <p:txBody>
          <a:bodyPr/>
          <a:lstStyle/>
          <a:p>
            <a:pPr algn="r"/>
            <a:fld id="{6938B021-341C-4B87-97A0-FD8DB133D65D}" type="slidenum">
              <a:rPr lang="en-US"/>
              <a:pPr algn="r"/>
              <a:t>9</a:t>
            </a:fld>
            <a:endParaRPr lang="en-US"/>
          </a:p>
        </p:txBody>
      </p:sp>
      <p:sp>
        <p:nvSpPr>
          <p:cNvPr id="12293" name="Rectangle 5"/>
          <p:cNvSpPr>
            <a:spLocks noChangeArrowheads="1"/>
          </p:cNvSpPr>
          <p:nvPr/>
        </p:nvSpPr>
        <p:spPr bwMode="auto">
          <a:xfrm>
            <a:off x="357188" y="1071563"/>
            <a:ext cx="3311525" cy="4824412"/>
          </a:xfrm>
          <a:prstGeom prst="rect">
            <a:avLst/>
          </a:prstGeom>
          <a:noFill/>
          <a:ln w="9525">
            <a:noFill/>
            <a:miter lim="800000"/>
            <a:headEnd/>
            <a:tailEnd/>
          </a:ln>
        </p:spPr>
        <p:txBody>
          <a:bodyPr/>
          <a:lstStyle/>
          <a:p>
            <a:pPr marL="342900" indent="-342900">
              <a:spcBef>
                <a:spcPct val="20000"/>
              </a:spcBef>
              <a:buFontTx/>
              <a:buChar char="•"/>
            </a:pPr>
            <a:r>
              <a:rPr lang="en-US" sz="1200"/>
              <a:t>Energy and material demands</a:t>
            </a:r>
          </a:p>
          <a:p>
            <a:pPr marL="742950" lvl="1" indent="-285750">
              <a:spcBef>
                <a:spcPct val="20000"/>
              </a:spcBef>
              <a:buFontTx/>
              <a:buChar char="–"/>
            </a:pPr>
            <a:r>
              <a:rPr lang="en-US" sz="1200"/>
              <a:t>tissue formation and maintenance</a:t>
            </a:r>
          </a:p>
          <a:p>
            <a:pPr marL="742950" lvl="1" indent="-285750">
              <a:spcBef>
                <a:spcPct val="20000"/>
              </a:spcBef>
              <a:buFontTx/>
              <a:buChar char="–"/>
            </a:pPr>
            <a:r>
              <a:rPr lang="en-US" sz="1200"/>
              <a:t>keeping warm, keeping cool</a:t>
            </a:r>
          </a:p>
          <a:p>
            <a:pPr marL="742950" lvl="1" indent="-285750">
              <a:spcBef>
                <a:spcPct val="20000"/>
              </a:spcBef>
              <a:buFontTx/>
              <a:buChar char="–"/>
            </a:pPr>
            <a:r>
              <a:rPr lang="en-US" sz="1200"/>
              <a:t>movement</a:t>
            </a:r>
          </a:p>
          <a:p>
            <a:pPr marL="742950" lvl="1" indent="-285750">
              <a:spcBef>
                <a:spcPct val="20000"/>
              </a:spcBef>
              <a:buFontTx/>
              <a:buChar char="–"/>
            </a:pPr>
            <a:r>
              <a:rPr lang="en-US" sz="1200"/>
              <a:t>information processing</a:t>
            </a:r>
          </a:p>
          <a:p>
            <a:pPr marL="342900" indent="-342900">
              <a:spcBef>
                <a:spcPct val="20000"/>
              </a:spcBef>
              <a:buFontTx/>
              <a:buChar char="•"/>
            </a:pPr>
            <a:endParaRPr lang="en-US" sz="1200"/>
          </a:p>
          <a:p>
            <a:pPr marL="342900" indent="-342900">
              <a:spcBef>
                <a:spcPct val="20000"/>
              </a:spcBef>
              <a:buFontTx/>
              <a:buChar char="•"/>
            </a:pPr>
            <a:r>
              <a:rPr lang="en-US" sz="1200"/>
              <a:t>Energy from oxidising carbon in food, renewable biomass</a:t>
            </a:r>
          </a:p>
          <a:p>
            <a:pPr marL="342900" indent="-342900">
              <a:spcBef>
                <a:spcPct val="20000"/>
              </a:spcBef>
              <a:buFontTx/>
              <a:buChar char="•"/>
            </a:pPr>
            <a:r>
              <a:rPr lang="en-GB" sz="1200"/>
              <a:t>Refined control systems to minimise energy and water consumption</a:t>
            </a:r>
          </a:p>
          <a:p>
            <a:pPr marL="342900" indent="-342900">
              <a:spcBef>
                <a:spcPct val="20000"/>
              </a:spcBef>
              <a:buFontTx/>
              <a:buChar char="•"/>
            </a:pPr>
            <a:r>
              <a:rPr lang="en-GB" sz="1200"/>
              <a:t>Comfort is when energy and water consumption is minimised	</a:t>
            </a:r>
          </a:p>
          <a:p>
            <a:pPr marL="742950" lvl="1" indent="-285750">
              <a:spcBef>
                <a:spcPct val="20000"/>
              </a:spcBef>
              <a:buFontTx/>
              <a:buChar char="–"/>
            </a:pPr>
            <a:endParaRPr lang="en-GB" sz="1400"/>
          </a:p>
          <a:p>
            <a:pPr marL="342900" indent="-342900">
              <a:spcBef>
                <a:spcPct val="20000"/>
              </a:spcBef>
            </a:pPr>
            <a:r>
              <a:rPr lang="en-GB" sz="1400" b="1"/>
              <a:t>Most exosomatic services (buildings, transport) designed to minimise endosomatic energy consumption, to achieve comfort  – this is a basic driver of energy demand</a:t>
            </a:r>
          </a:p>
          <a:p>
            <a:pPr marL="342900" indent="-342900">
              <a:spcBef>
                <a:spcPct val="20000"/>
              </a:spcBef>
            </a:pPr>
            <a:r>
              <a:rPr lang="en-GB" sz="1400"/>
              <a:t>e.g. 10% UK energy &amp; emissions to keep warm air next to skin</a:t>
            </a:r>
            <a:endParaRPr lang="en-US" sz="1400"/>
          </a:p>
          <a:p>
            <a:pPr marL="342900" indent="-342900">
              <a:spcBef>
                <a:spcPct val="20000"/>
              </a:spcBef>
              <a:buFontTx/>
              <a:buChar char="•"/>
            </a:pPr>
            <a:endParaRPr lang="en-US" sz="1400" b="1"/>
          </a:p>
          <a:p>
            <a:pPr marL="342900" indent="-342900">
              <a:spcBef>
                <a:spcPct val="20000"/>
              </a:spcBef>
              <a:buFontTx/>
              <a:buChar char="•"/>
            </a:pPr>
            <a:endParaRPr lang="en-US" sz="1200"/>
          </a:p>
        </p:txBody>
      </p:sp>
      <p:pic>
        <p:nvPicPr>
          <p:cNvPr id="12294" name="Picture 8"/>
          <p:cNvPicPr>
            <a:picLocks noChangeAspect="1" noChangeArrowheads="1"/>
          </p:cNvPicPr>
          <p:nvPr/>
        </p:nvPicPr>
        <p:blipFill>
          <a:blip r:embed="rId3" cstate="print"/>
          <a:srcRect/>
          <a:stretch>
            <a:fillRect/>
          </a:stretch>
        </p:blipFill>
        <p:spPr bwMode="auto">
          <a:xfrm>
            <a:off x="3851275" y="1125538"/>
            <a:ext cx="5040313" cy="5000625"/>
          </a:xfrm>
          <a:prstGeom prst="rect">
            <a:avLst/>
          </a:prstGeom>
          <a:noFill/>
          <a:ln w="9525">
            <a:solidFill>
              <a:srgbClr val="008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1501</TotalTime>
  <Words>1200</Words>
  <Application>Microsoft Office PowerPoint</Application>
  <PresentationFormat>On-screen Show (4:3)</PresentationFormat>
  <Paragraphs>333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SEETemplate</vt:lpstr>
      <vt:lpstr>    Introduction  Society Energy Environment systems modelling        </vt:lpstr>
      <vt:lpstr>SEE Introduction: Contents</vt:lpstr>
      <vt:lpstr>Course outline</vt:lpstr>
      <vt:lpstr>SEE Introduction: Thematic questions</vt:lpstr>
      <vt:lpstr>From renewable to finite: the first 13 billion years</vt:lpstr>
      <vt:lpstr>From renewable to finite: from 4.5 billion years ago</vt:lpstr>
      <vt:lpstr>From renewable to finite: 4 billion years ago Leviathan’s ancestors arrive</vt:lpstr>
      <vt:lpstr>From renewable to finite: the last 4 billion years  Leviathan’s ancestors evolve</vt:lpstr>
      <vt:lpstr>Homo sapiens</vt:lpstr>
      <vt:lpstr>Leviathan appears</vt:lpstr>
      <vt:lpstr>Homo multicellulus – a life in boxes</vt:lpstr>
      <vt:lpstr>Homo multicellulus – a life in boxes</vt:lpstr>
      <vt:lpstr>Leviathan – community level</vt:lpstr>
      <vt:lpstr>Leviathan – city level</vt:lpstr>
      <vt:lpstr>Leviathan today</vt:lpstr>
      <vt:lpstr>History of people and energy</vt:lpstr>
      <vt:lpstr>History and future of people and energy?</vt:lpstr>
      <vt:lpstr>What is energy?</vt:lpstr>
      <vt:lpstr>Energy laws</vt:lpstr>
      <vt:lpstr>Energy conversion</vt:lpstr>
      <vt:lpstr>Energy and temperature</vt:lpstr>
      <vt:lpstr>The society, energy environment system</vt:lpstr>
      <vt:lpstr>Energy system components</vt:lpstr>
      <vt:lpstr>Energy, space and time problem</vt:lpstr>
      <vt:lpstr>UK energy, space and time illustrated with EST : animated</vt:lpstr>
      <vt:lpstr>Trade </vt:lpstr>
      <vt:lpstr>World</vt:lpstr>
      <vt:lpstr>World: a global electricity transmission grid?</vt:lpstr>
      <vt:lpstr>Leviathan’s future?</vt:lpstr>
      <vt:lpstr>National energy system</vt:lpstr>
      <vt:lpstr>Energy services</vt:lpstr>
      <vt:lpstr>Future UK demography</vt:lpstr>
      <vt:lpstr>Future UK demography : households</vt:lpstr>
      <vt:lpstr>Modelling scope</vt:lpstr>
      <vt:lpstr>Modelling simulation and optimisation</vt:lpstr>
      <vt:lpstr>SEE Introduction: Some reading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Lectures  Society Energy Environment         </dc:title>
  <dc:creator>Mark Barrett</dc:creator>
  <cp:lastModifiedBy>Mark</cp:lastModifiedBy>
  <cp:revision>21</cp:revision>
  <dcterms:created xsi:type="dcterms:W3CDTF">2010-01-11T16:47:46Z</dcterms:created>
  <dcterms:modified xsi:type="dcterms:W3CDTF">2013-01-09T18:53:12Z</dcterms:modified>
</cp:coreProperties>
</file>